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10"/>
  </p:normalViewPr>
  <p:slideViewPr>
    <p:cSldViewPr snapToGrid="0" snapToObjects="1">
      <p:cViewPr varScale="1">
        <p:scale>
          <a:sx n="71" d="100"/>
          <a:sy n="71" d="100"/>
        </p:scale>
        <p:origin x="5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37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355771"/>
            <a:ext cx="4869061" cy="3517940"/>
          </a:xfrm>
          <a:prstGeom prst="rect">
            <a:avLst/>
          </a:prstGeom>
        </p:spPr>
      </p:pic>
      <p:sp>
        <p:nvSpPr>
          <p:cNvPr id="6" name="Text 2"/>
          <p:cNvSpPr/>
          <p:nvPr/>
        </p:nvSpPr>
        <p:spPr>
          <a:xfrm>
            <a:off x="864037" y="1479233"/>
            <a:ext cx="7415927" cy="3006090"/>
          </a:xfrm>
          <a:prstGeom prst="rect">
            <a:avLst/>
          </a:prstGeom>
          <a:noFill/>
          <a:ln/>
        </p:spPr>
        <p:txBody>
          <a:bodyPr wrap="square" rtlCol="0" anchor="t"/>
          <a:lstStyle/>
          <a:p>
            <a:pPr marL="0" indent="0">
              <a:lnSpc>
                <a:spcPts val="7890"/>
              </a:lnSpc>
              <a:buNone/>
            </a:pPr>
            <a:r>
              <a:rPr lang="en-US" sz="6312" dirty="0">
                <a:solidFill>
                  <a:srgbClr val="FFFFFF"/>
                </a:solidFill>
                <a:latin typeface="Kanit" pitchFamily="34" charset="0"/>
                <a:ea typeface="Kanit" pitchFamily="34" charset="-122"/>
                <a:cs typeface="Kanit" pitchFamily="34" charset="-120"/>
              </a:rPr>
              <a:t>Power Learn Week 8 Database Assignment</a:t>
            </a:r>
            <a:endParaRPr lang="en-US" sz="6312" dirty="0"/>
          </a:p>
        </p:txBody>
      </p:sp>
      <p:sp>
        <p:nvSpPr>
          <p:cNvPr id="7" name="Text 3"/>
          <p:cNvSpPr/>
          <p:nvPr/>
        </p:nvSpPr>
        <p:spPr>
          <a:xfrm>
            <a:off x="864037" y="4855607"/>
            <a:ext cx="7415927" cy="1185148"/>
          </a:xfrm>
          <a:prstGeom prst="rect">
            <a:avLst/>
          </a:prstGeom>
          <a:noFill/>
          <a:ln/>
        </p:spPr>
        <p:txBody>
          <a:bodyPr wrap="square" rtlCol="0" anchor="t"/>
          <a:lstStyle/>
          <a:p>
            <a:pPr marL="0" indent="0">
              <a:lnSpc>
                <a:spcPts val="3110"/>
              </a:lnSpc>
              <a:buNone/>
            </a:pPr>
            <a:r>
              <a:rPr lang="en-US" sz="1944" dirty="0">
                <a:solidFill>
                  <a:srgbClr val="D9E1FF"/>
                </a:solidFill>
                <a:latin typeface="Martel Sans" pitchFamily="34" charset="0"/>
                <a:ea typeface="Martel Sans" pitchFamily="34" charset="-122"/>
                <a:cs typeface="Martel Sans" pitchFamily="34" charset="-120"/>
              </a:rPr>
              <a:t>This presentation showcases a database project designed to address the problem of inadequate antenatal care tracking systems, aligning with SDG 3: Good Health and Wellbeing.</a:t>
            </a:r>
            <a:endParaRPr lang="en-US" sz="1944" dirty="0"/>
          </a:p>
        </p:txBody>
      </p:sp>
      <p:sp>
        <p:nvSpPr>
          <p:cNvPr id="8" name="Shape 4"/>
          <p:cNvSpPr/>
          <p:nvPr/>
        </p:nvSpPr>
        <p:spPr>
          <a:xfrm>
            <a:off x="864037" y="6336863"/>
            <a:ext cx="394930" cy="394930"/>
          </a:xfrm>
          <a:prstGeom prst="roundRect">
            <a:avLst>
              <a:gd name="adj" fmla="val 23151155"/>
            </a:avLst>
          </a:prstGeom>
          <a:noFill/>
          <a:ln w="7620">
            <a:solidFill>
              <a:srgbClr val="FFFFFF"/>
            </a:solidFill>
            <a:prstDash val="solid"/>
          </a:ln>
        </p:spPr>
      </p:sp>
      <p:pic>
        <p:nvPicPr>
          <p:cNvPr id="9" name="Image 2" descr="preencoded.png"/>
          <p:cNvPicPr>
            <a:picLocks noChangeAspect="1"/>
          </p:cNvPicPr>
          <p:nvPr/>
        </p:nvPicPr>
        <p:blipFill>
          <a:blip r:embed="rId5"/>
          <a:stretch>
            <a:fillRect/>
          </a:stretch>
        </p:blipFill>
        <p:spPr>
          <a:xfrm>
            <a:off x="871657" y="6344483"/>
            <a:ext cx="379690" cy="379690"/>
          </a:xfrm>
          <a:prstGeom prst="rect">
            <a:avLst/>
          </a:prstGeom>
        </p:spPr>
      </p:pic>
      <p:sp>
        <p:nvSpPr>
          <p:cNvPr id="10" name="Text 5"/>
          <p:cNvSpPr/>
          <p:nvPr/>
        </p:nvSpPr>
        <p:spPr>
          <a:xfrm>
            <a:off x="1382316" y="6318409"/>
            <a:ext cx="3181826" cy="431959"/>
          </a:xfrm>
          <a:prstGeom prst="rect">
            <a:avLst/>
          </a:prstGeom>
          <a:noFill/>
          <a:ln/>
        </p:spPr>
        <p:txBody>
          <a:bodyPr wrap="none" rtlCol="0" anchor="t"/>
          <a:lstStyle/>
          <a:p>
            <a:pPr marL="0" indent="0" algn="l">
              <a:lnSpc>
                <a:spcPts val="3402"/>
              </a:lnSpc>
              <a:buNone/>
            </a:pPr>
            <a:r>
              <a:rPr lang="en-US" sz="2430" b="1" dirty="0">
                <a:solidFill>
                  <a:srgbClr val="D9E1FF"/>
                </a:solidFill>
                <a:latin typeface="Martel Sans" pitchFamily="34" charset="0"/>
                <a:ea typeface="Martel Sans" pitchFamily="34" charset="-122"/>
                <a:cs typeface="Martel Sans" pitchFamily="34" charset="-120"/>
              </a:rPr>
              <a:t>by Wilsons Navid</a:t>
            </a:r>
            <a:endParaRPr lang="en-US" sz="243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6727" y="-34367"/>
            <a:ext cx="14630400" cy="8229600"/>
          </a:xfrm>
          <a:prstGeom prst="rect">
            <a:avLst/>
          </a:prstGeom>
          <a:solidFill>
            <a:srgbClr val="100C35"/>
          </a:solidFill>
          <a:ln/>
        </p:spPr>
        <p:txBody>
          <a:bodyPr/>
          <a:lstStyle/>
          <a:p>
            <a:endParaRPr lang="en-US" dirty="0"/>
          </a:p>
        </p:txBody>
      </p:sp>
      <p:sp>
        <p:nvSpPr>
          <p:cNvPr id="4" name="Text 2"/>
          <p:cNvSpPr/>
          <p:nvPr/>
        </p:nvSpPr>
        <p:spPr>
          <a:xfrm>
            <a:off x="929402" y="279153"/>
            <a:ext cx="8306991" cy="726043"/>
          </a:xfrm>
          <a:prstGeom prst="rect">
            <a:avLst/>
          </a:prstGeom>
          <a:noFill/>
          <a:ln/>
        </p:spPr>
        <p:txBody>
          <a:bodyPr wrap="none" rtlCol="0" anchor="t"/>
          <a:lstStyle/>
          <a:p>
            <a:pPr marL="0" indent="0">
              <a:lnSpc>
                <a:spcPts val="5718"/>
              </a:lnSpc>
              <a:buNone/>
            </a:pPr>
            <a:r>
              <a:rPr lang="en-US" sz="4574" dirty="0">
                <a:solidFill>
                  <a:srgbClr val="FFFFFF"/>
                </a:solidFill>
                <a:latin typeface="Kanit" pitchFamily="34" charset="0"/>
                <a:ea typeface="Kanit" pitchFamily="34" charset="-122"/>
                <a:cs typeface="Kanit" pitchFamily="34" charset="-120"/>
              </a:rPr>
              <a:t>Excel Dashboard Demonstration</a:t>
            </a:r>
            <a:endParaRPr lang="en-US" sz="4574" dirty="0"/>
          </a:p>
        </p:txBody>
      </p:sp>
      <p:sp>
        <p:nvSpPr>
          <p:cNvPr id="5" name="Text 3"/>
          <p:cNvSpPr/>
          <p:nvPr/>
        </p:nvSpPr>
        <p:spPr>
          <a:xfrm>
            <a:off x="1079085" y="1073586"/>
            <a:ext cx="12692896" cy="1185148"/>
          </a:xfrm>
          <a:prstGeom prst="rect">
            <a:avLst/>
          </a:prstGeom>
          <a:noFill/>
          <a:ln/>
        </p:spPr>
        <p:txBody>
          <a:bodyPr wrap="square" rtlCol="0" anchor="t"/>
          <a:lstStyle/>
          <a:p>
            <a:pPr marL="0" indent="0">
              <a:lnSpc>
                <a:spcPts val="3110"/>
              </a:lnSpc>
              <a:buNone/>
            </a:pPr>
            <a:r>
              <a:rPr lang="en-US" sz="1944" dirty="0">
                <a:solidFill>
                  <a:srgbClr val="D9E1FF"/>
                </a:solidFill>
                <a:latin typeface="Martel Sans" pitchFamily="34" charset="0"/>
                <a:ea typeface="Martel Sans" pitchFamily="34" charset="-122"/>
                <a:cs typeface="Martel Sans" pitchFamily="34" charset="-120"/>
              </a:rPr>
              <a:t>I integrated the database with Excel to create interactive dashboards that provide a visual representation of key data points and insights. These dashboards can be used to monitor antenatal care activities, track progress towards goals, and identify areas for improvement.</a:t>
            </a:r>
            <a:endParaRPr lang="en-US" sz="1944" dirty="0"/>
          </a:p>
        </p:txBody>
      </p:sp>
      <p:sp>
        <p:nvSpPr>
          <p:cNvPr id="6" name="Text 4"/>
          <p:cNvSpPr/>
          <p:nvPr/>
        </p:nvSpPr>
        <p:spPr>
          <a:xfrm>
            <a:off x="1108409" y="2325030"/>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Kanit" pitchFamily="34" charset="0"/>
                <a:ea typeface="Kanit" pitchFamily="34" charset="-122"/>
                <a:cs typeface="Kanit" pitchFamily="34" charset="-120"/>
              </a:rPr>
              <a:t>Data Visualization</a:t>
            </a:r>
            <a:endParaRPr lang="en-US" sz="2287" dirty="0"/>
          </a:p>
        </p:txBody>
      </p:sp>
      <p:sp>
        <p:nvSpPr>
          <p:cNvPr id="7" name="Text 5"/>
          <p:cNvSpPr/>
          <p:nvPr/>
        </p:nvSpPr>
        <p:spPr>
          <a:xfrm>
            <a:off x="1108409" y="2783722"/>
            <a:ext cx="3828931" cy="1580198"/>
          </a:xfrm>
          <a:prstGeom prst="rect">
            <a:avLst/>
          </a:prstGeom>
          <a:noFill/>
          <a:ln/>
        </p:spPr>
        <p:txBody>
          <a:bodyPr wrap="square" rtlCol="0" anchor="t"/>
          <a:lstStyle/>
          <a:p>
            <a:pPr marL="0" indent="0">
              <a:lnSpc>
                <a:spcPts val="3110"/>
              </a:lnSpc>
              <a:buNone/>
            </a:pPr>
            <a:r>
              <a:rPr lang="en-US" sz="1944" dirty="0">
                <a:solidFill>
                  <a:srgbClr val="D9E1FF"/>
                </a:solidFill>
                <a:latin typeface="Martel Sans" pitchFamily="34" charset="0"/>
                <a:ea typeface="Martel Sans" pitchFamily="34" charset="-122"/>
                <a:cs typeface="Martel Sans" pitchFamily="34" charset="-120"/>
              </a:rPr>
              <a:t>Dashboards can use charts, graphs, and other visual elements to present data in a clear and concise manner.</a:t>
            </a:r>
            <a:endParaRPr lang="en-US" sz="1944" dirty="0"/>
          </a:p>
        </p:txBody>
      </p:sp>
      <p:sp>
        <p:nvSpPr>
          <p:cNvPr id="8" name="Text 6"/>
          <p:cNvSpPr/>
          <p:nvPr/>
        </p:nvSpPr>
        <p:spPr>
          <a:xfrm>
            <a:off x="5174446" y="2269811"/>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Kanit" pitchFamily="34" charset="0"/>
                <a:ea typeface="Kanit" pitchFamily="34" charset="-122"/>
                <a:cs typeface="Kanit" pitchFamily="34" charset="-120"/>
              </a:rPr>
              <a:t>Interactive Features</a:t>
            </a:r>
            <a:endParaRPr lang="en-US" sz="2287" dirty="0"/>
          </a:p>
        </p:txBody>
      </p:sp>
      <p:sp>
        <p:nvSpPr>
          <p:cNvPr id="9" name="Text 7"/>
          <p:cNvSpPr/>
          <p:nvPr/>
        </p:nvSpPr>
        <p:spPr>
          <a:xfrm>
            <a:off x="5030537" y="2618381"/>
            <a:ext cx="3828931" cy="1975247"/>
          </a:xfrm>
          <a:prstGeom prst="rect">
            <a:avLst/>
          </a:prstGeom>
          <a:noFill/>
          <a:ln/>
        </p:spPr>
        <p:txBody>
          <a:bodyPr wrap="square" rtlCol="0" anchor="t"/>
          <a:lstStyle/>
          <a:p>
            <a:pPr marL="0" indent="0">
              <a:lnSpc>
                <a:spcPts val="3110"/>
              </a:lnSpc>
              <a:buNone/>
            </a:pPr>
            <a:r>
              <a:rPr lang="en-US" sz="1944" dirty="0">
                <a:solidFill>
                  <a:srgbClr val="D9E1FF"/>
                </a:solidFill>
                <a:latin typeface="Martel Sans" pitchFamily="34" charset="0"/>
                <a:ea typeface="Martel Sans" pitchFamily="34" charset="-122"/>
                <a:cs typeface="Martel Sans" pitchFamily="34" charset="-120"/>
              </a:rPr>
              <a:t>Dashboards can include interactive features such as filters, drill-down capabilities, and data comparisons to allow users to explore data in detail.</a:t>
            </a:r>
            <a:endParaRPr lang="en-US" sz="1944" dirty="0"/>
          </a:p>
        </p:txBody>
      </p:sp>
      <p:sp>
        <p:nvSpPr>
          <p:cNvPr id="10" name="Text 8"/>
          <p:cNvSpPr/>
          <p:nvPr/>
        </p:nvSpPr>
        <p:spPr>
          <a:xfrm>
            <a:off x="9579987" y="1928741"/>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Kanit" pitchFamily="34" charset="0"/>
                <a:ea typeface="Kanit" pitchFamily="34" charset="-122"/>
                <a:cs typeface="Kanit" pitchFamily="34" charset="-120"/>
              </a:rPr>
              <a:t>Real-Time Monitoring</a:t>
            </a:r>
            <a:endParaRPr lang="en-US" sz="2287" dirty="0"/>
          </a:p>
        </p:txBody>
      </p:sp>
      <p:sp>
        <p:nvSpPr>
          <p:cNvPr id="11" name="Text 9"/>
          <p:cNvSpPr/>
          <p:nvPr/>
        </p:nvSpPr>
        <p:spPr>
          <a:xfrm>
            <a:off x="9579987" y="2279762"/>
            <a:ext cx="3828931" cy="2370296"/>
          </a:xfrm>
          <a:prstGeom prst="rect">
            <a:avLst/>
          </a:prstGeom>
          <a:noFill/>
          <a:ln/>
        </p:spPr>
        <p:txBody>
          <a:bodyPr wrap="square" rtlCol="0" anchor="t"/>
          <a:lstStyle/>
          <a:p>
            <a:pPr marL="0" indent="0">
              <a:lnSpc>
                <a:spcPts val="3110"/>
              </a:lnSpc>
              <a:buNone/>
            </a:pPr>
            <a:r>
              <a:rPr lang="en-US" sz="1944" dirty="0">
                <a:solidFill>
                  <a:srgbClr val="D9E1FF"/>
                </a:solidFill>
                <a:latin typeface="Martel Sans" pitchFamily="34" charset="0"/>
                <a:ea typeface="Martel Sans" pitchFamily="34" charset="-122"/>
                <a:cs typeface="Martel Sans" pitchFamily="34" charset="-120"/>
              </a:rPr>
              <a:t>Dashboards can be updated in real-time, providing healthcare providers with up-to-date information on antenatal care activities and patient health status.</a:t>
            </a:r>
            <a:endParaRPr lang="en-US" sz="1944"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5" name="Picture 14">
            <a:extLst>
              <a:ext uri="{FF2B5EF4-FFF2-40B4-BE49-F238E27FC236}">
                <a16:creationId xmlns:a16="http://schemas.microsoft.com/office/drawing/2014/main" id="{331DDF2F-3DB2-B149-09C1-1FFC620ECA38}"/>
              </a:ext>
            </a:extLst>
          </p:cNvPr>
          <p:cNvPicPr>
            <a:picLocks noChangeAspect="1"/>
          </p:cNvPicPr>
          <p:nvPr/>
        </p:nvPicPr>
        <p:blipFill>
          <a:blip r:embed="rId5"/>
          <a:stretch>
            <a:fillRect/>
          </a:stretch>
        </p:blipFill>
        <p:spPr>
          <a:xfrm>
            <a:off x="2180611" y="4375355"/>
            <a:ext cx="9853514" cy="36913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9321" y="215979"/>
            <a:ext cx="4927640" cy="7797641"/>
          </a:xfrm>
          <a:prstGeom prst="rect">
            <a:avLst/>
          </a:prstGeom>
        </p:spPr>
      </p:pic>
      <p:sp>
        <p:nvSpPr>
          <p:cNvPr id="6" name="Text 2"/>
          <p:cNvSpPr/>
          <p:nvPr/>
        </p:nvSpPr>
        <p:spPr>
          <a:xfrm>
            <a:off x="6091238" y="1161574"/>
            <a:ext cx="6654879"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Project Overview and SDG Alignment</a:t>
            </a:r>
            <a:endParaRPr lang="en-US" sz="3202" dirty="0"/>
          </a:p>
        </p:txBody>
      </p:sp>
      <p:sp>
        <p:nvSpPr>
          <p:cNvPr id="7" name="Text 3"/>
          <p:cNvSpPr/>
          <p:nvPr/>
        </p:nvSpPr>
        <p:spPr>
          <a:xfrm>
            <a:off x="6091238" y="1928932"/>
            <a:ext cx="7934325" cy="1106329"/>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This project aims to improve antenatal care tracking by developing a comprehensive database system. The system will enable healthcare providers to effectively monitor pregnant women's health, identify potential risks, and provide timely interventions. This aligns with SDG 3, which focuses on ensuring healthy lives and promoting well-being for all at all ages.</a:t>
            </a:r>
            <a:endParaRPr lang="en-US" sz="1361" dirty="0"/>
          </a:p>
        </p:txBody>
      </p:sp>
      <p:sp>
        <p:nvSpPr>
          <p:cNvPr id="8" name="Shape 4"/>
          <p:cNvSpPr/>
          <p:nvPr/>
        </p:nvSpPr>
        <p:spPr>
          <a:xfrm>
            <a:off x="6091238" y="3229570"/>
            <a:ext cx="7934325" cy="979884"/>
          </a:xfrm>
          <a:prstGeom prst="roundRect">
            <a:avLst>
              <a:gd name="adj" fmla="val 2646"/>
            </a:avLst>
          </a:prstGeom>
          <a:solidFill>
            <a:srgbClr val="2F2B54"/>
          </a:solidFill>
          <a:ln/>
        </p:spPr>
      </p:sp>
      <p:sp>
        <p:nvSpPr>
          <p:cNvPr id="9" name="Text 5"/>
          <p:cNvSpPr/>
          <p:nvPr/>
        </p:nvSpPr>
        <p:spPr>
          <a:xfrm>
            <a:off x="6263997" y="3402330"/>
            <a:ext cx="2033111"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SDG 3</a:t>
            </a:r>
            <a:endParaRPr lang="en-US" sz="1601" dirty="0"/>
          </a:p>
        </p:txBody>
      </p:sp>
      <p:sp>
        <p:nvSpPr>
          <p:cNvPr id="10" name="Text 6"/>
          <p:cNvSpPr/>
          <p:nvPr/>
        </p:nvSpPr>
        <p:spPr>
          <a:xfrm>
            <a:off x="6263997" y="3760113"/>
            <a:ext cx="7588806"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Good Health and Wellbeing</a:t>
            </a:r>
            <a:endParaRPr lang="en-US" sz="1361" dirty="0"/>
          </a:p>
        </p:txBody>
      </p:sp>
      <p:sp>
        <p:nvSpPr>
          <p:cNvPr id="11" name="Shape 7"/>
          <p:cNvSpPr/>
          <p:nvPr/>
        </p:nvSpPr>
        <p:spPr>
          <a:xfrm>
            <a:off x="6091238" y="4382214"/>
            <a:ext cx="7934325" cy="979884"/>
          </a:xfrm>
          <a:prstGeom prst="roundRect">
            <a:avLst>
              <a:gd name="adj" fmla="val 2646"/>
            </a:avLst>
          </a:prstGeom>
          <a:solidFill>
            <a:srgbClr val="2F2B54"/>
          </a:solidFill>
          <a:ln/>
        </p:spPr>
      </p:sp>
      <p:sp>
        <p:nvSpPr>
          <p:cNvPr id="12" name="Text 8"/>
          <p:cNvSpPr/>
          <p:nvPr/>
        </p:nvSpPr>
        <p:spPr>
          <a:xfrm>
            <a:off x="6263997" y="4554974"/>
            <a:ext cx="2033111"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Target 3.1</a:t>
            </a:r>
            <a:endParaRPr lang="en-US" sz="1601" dirty="0"/>
          </a:p>
        </p:txBody>
      </p:sp>
      <p:sp>
        <p:nvSpPr>
          <p:cNvPr id="13" name="Text 9"/>
          <p:cNvSpPr/>
          <p:nvPr/>
        </p:nvSpPr>
        <p:spPr>
          <a:xfrm>
            <a:off x="6263997" y="4912757"/>
            <a:ext cx="7588806"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Reduce maternal mortality ratio to less than 70 per 100,000 live births.</a:t>
            </a:r>
            <a:endParaRPr lang="en-US" sz="1361" dirty="0"/>
          </a:p>
        </p:txBody>
      </p:sp>
      <p:sp>
        <p:nvSpPr>
          <p:cNvPr id="14" name="Shape 10"/>
          <p:cNvSpPr/>
          <p:nvPr/>
        </p:nvSpPr>
        <p:spPr>
          <a:xfrm>
            <a:off x="6091238" y="5534858"/>
            <a:ext cx="7934325" cy="1533049"/>
          </a:xfrm>
          <a:prstGeom prst="roundRect">
            <a:avLst>
              <a:gd name="adj" fmla="val 1691"/>
            </a:avLst>
          </a:prstGeom>
          <a:solidFill>
            <a:srgbClr val="2F2B54"/>
          </a:solidFill>
          <a:ln/>
        </p:spPr>
      </p:sp>
      <p:sp>
        <p:nvSpPr>
          <p:cNvPr id="15" name="Text 11"/>
          <p:cNvSpPr/>
          <p:nvPr/>
        </p:nvSpPr>
        <p:spPr>
          <a:xfrm>
            <a:off x="6263997" y="5707618"/>
            <a:ext cx="2033111"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Target 3.2</a:t>
            </a:r>
            <a:endParaRPr lang="en-US" sz="1601" dirty="0"/>
          </a:p>
        </p:txBody>
      </p:sp>
      <p:sp>
        <p:nvSpPr>
          <p:cNvPr id="16" name="Text 12"/>
          <p:cNvSpPr/>
          <p:nvPr/>
        </p:nvSpPr>
        <p:spPr>
          <a:xfrm>
            <a:off x="6263997" y="6065401"/>
            <a:ext cx="7588806"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End preventable deaths of newborns and children under 5 years of age, with all countries aiming to reduce neonatal mortality to at least as low as 12 per 1,000 live births and under-5 mortality to at least as low as 25 per 1,000 live births.</a:t>
            </a:r>
            <a:endParaRPr lang="en-US" sz="1361" dirty="0"/>
          </a:p>
        </p:txBody>
      </p:sp>
      <p:pic>
        <p:nvPicPr>
          <p:cNvPr id="1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6098" y="2286833"/>
            <a:ext cx="5054203" cy="3655933"/>
          </a:xfrm>
          <a:prstGeom prst="rect">
            <a:avLst/>
          </a:prstGeom>
        </p:spPr>
      </p:pic>
      <p:sp>
        <p:nvSpPr>
          <p:cNvPr id="6" name="Text 2"/>
          <p:cNvSpPr/>
          <p:nvPr/>
        </p:nvSpPr>
        <p:spPr>
          <a:xfrm>
            <a:off x="6091238" y="1250156"/>
            <a:ext cx="6502003"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Problem Definition and Significance</a:t>
            </a:r>
            <a:endParaRPr lang="en-US" sz="3202" dirty="0"/>
          </a:p>
        </p:txBody>
      </p:sp>
      <p:sp>
        <p:nvSpPr>
          <p:cNvPr id="7" name="Text 3"/>
          <p:cNvSpPr/>
          <p:nvPr/>
        </p:nvSpPr>
        <p:spPr>
          <a:xfrm>
            <a:off x="6091238" y="2017514"/>
            <a:ext cx="7934325" cy="1106329"/>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Inadequate tracking systems for antenatal care can lead to complications during and after birth. This problem is significant because it can result in adverse health outcomes for both mothers and babies. The lack of comprehensive data can hinder early detection of potential risks, leading to delayed interventions and increased complications.</a:t>
            </a:r>
            <a:endParaRPr lang="en-US" sz="1361" dirty="0"/>
          </a:p>
        </p:txBody>
      </p:sp>
      <p:sp>
        <p:nvSpPr>
          <p:cNvPr id="8" name="Shape 4"/>
          <p:cNvSpPr/>
          <p:nvPr/>
        </p:nvSpPr>
        <p:spPr>
          <a:xfrm>
            <a:off x="6091238" y="3512463"/>
            <a:ext cx="388739" cy="388739"/>
          </a:xfrm>
          <a:prstGeom prst="roundRect">
            <a:avLst>
              <a:gd name="adj" fmla="val 6669"/>
            </a:avLst>
          </a:prstGeom>
          <a:solidFill>
            <a:srgbClr val="2F2B54"/>
          </a:solidFill>
          <a:ln/>
        </p:spPr>
      </p:sp>
      <p:sp>
        <p:nvSpPr>
          <p:cNvPr id="9" name="Text 5"/>
          <p:cNvSpPr/>
          <p:nvPr/>
        </p:nvSpPr>
        <p:spPr>
          <a:xfrm>
            <a:off x="6246614" y="3584853"/>
            <a:ext cx="77867" cy="243959"/>
          </a:xfrm>
          <a:prstGeom prst="rect">
            <a:avLst/>
          </a:prstGeom>
          <a:noFill/>
          <a:ln/>
        </p:spPr>
        <p:txBody>
          <a:bodyPr wrap="none" rtlCol="0" anchor="t"/>
          <a:lstStyle/>
          <a:p>
            <a:pPr marL="0" indent="0" algn="ctr">
              <a:lnSpc>
                <a:spcPts val="1921"/>
              </a:lnSpc>
              <a:buNone/>
            </a:pPr>
            <a:r>
              <a:rPr lang="en-US" sz="1921" dirty="0">
                <a:solidFill>
                  <a:srgbClr val="D9E1FF"/>
                </a:solidFill>
                <a:latin typeface="Kanit" pitchFamily="34" charset="0"/>
                <a:ea typeface="Kanit" pitchFamily="34" charset="-122"/>
                <a:cs typeface="Kanit" pitchFamily="34" charset="-120"/>
              </a:rPr>
              <a:t>1</a:t>
            </a:r>
            <a:endParaRPr lang="en-US" sz="1921" dirty="0"/>
          </a:p>
        </p:txBody>
      </p:sp>
      <p:sp>
        <p:nvSpPr>
          <p:cNvPr id="10" name="Text 6"/>
          <p:cNvSpPr/>
          <p:nvPr/>
        </p:nvSpPr>
        <p:spPr>
          <a:xfrm>
            <a:off x="6652736" y="3512463"/>
            <a:ext cx="2033111"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Lack of Data</a:t>
            </a:r>
            <a:endParaRPr lang="en-US" sz="1601" dirty="0"/>
          </a:p>
        </p:txBody>
      </p:sp>
      <p:sp>
        <p:nvSpPr>
          <p:cNvPr id="11" name="Text 7"/>
          <p:cNvSpPr/>
          <p:nvPr/>
        </p:nvSpPr>
        <p:spPr>
          <a:xfrm>
            <a:off x="6652736" y="3870246"/>
            <a:ext cx="7372826"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Inadequate tracking systems often result in incomplete or inaccurate data, making it difficult to identify trends and patterns in antenatal care.</a:t>
            </a:r>
            <a:endParaRPr lang="en-US" sz="1361" dirty="0"/>
          </a:p>
        </p:txBody>
      </p:sp>
      <p:sp>
        <p:nvSpPr>
          <p:cNvPr id="12" name="Shape 8"/>
          <p:cNvSpPr/>
          <p:nvPr/>
        </p:nvSpPr>
        <p:spPr>
          <a:xfrm>
            <a:off x="6091238" y="4790480"/>
            <a:ext cx="388739" cy="388739"/>
          </a:xfrm>
          <a:prstGeom prst="roundRect">
            <a:avLst>
              <a:gd name="adj" fmla="val 6669"/>
            </a:avLst>
          </a:prstGeom>
          <a:solidFill>
            <a:srgbClr val="2F2B54"/>
          </a:solidFill>
          <a:ln/>
        </p:spPr>
      </p:sp>
      <p:sp>
        <p:nvSpPr>
          <p:cNvPr id="13" name="Text 9"/>
          <p:cNvSpPr/>
          <p:nvPr/>
        </p:nvSpPr>
        <p:spPr>
          <a:xfrm>
            <a:off x="6223516" y="4862870"/>
            <a:ext cx="124182" cy="243959"/>
          </a:xfrm>
          <a:prstGeom prst="rect">
            <a:avLst/>
          </a:prstGeom>
          <a:noFill/>
          <a:ln/>
        </p:spPr>
        <p:txBody>
          <a:bodyPr wrap="none" rtlCol="0" anchor="t"/>
          <a:lstStyle/>
          <a:p>
            <a:pPr marL="0" indent="0" algn="ctr">
              <a:lnSpc>
                <a:spcPts val="1921"/>
              </a:lnSpc>
              <a:buNone/>
            </a:pPr>
            <a:r>
              <a:rPr lang="en-US" sz="1921" dirty="0">
                <a:solidFill>
                  <a:srgbClr val="D9E1FF"/>
                </a:solidFill>
                <a:latin typeface="Kanit" pitchFamily="34" charset="0"/>
                <a:ea typeface="Kanit" pitchFamily="34" charset="-122"/>
                <a:cs typeface="Kanit" pitchFamily="34" charset="-120"/>
              </a:rPr>
              <a:t>2</a:t>
            </a:r>
            <a:endParaRPr lang="en-US" sz="1921" dirty="0"/>
          </a:p>
        </p:txBody>
      </p:sp>
      <p:sp>
        <p:nvSpPr>
          <p:cNvPr id="14" name="Text 10"/>
          <p:cNvSpPr/>
          <p:nvPr/>
        </p:nvSpPr>
        <p:spPr>
          <a:xfrm>
            <a:off x="6652736" y="4790480"/>
            <a:ext cx="2033111"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Delayed Interventions</a:t>
            </a:r>
            <a:endParaRPr lang="en-US" sz="1601" dirty="0"/>
          </a:p>
        </p:txBody>
      </p:sp>
      <p:sp>
        <p:nvSpPr>
          <p:cNvPr id="15" name="Text 11"/>
          <p:cNvSpPr/>
          <p:nvPr/>
        </p:nvSpPr>
        <p:spPr>
          <a:xfrm>
            <a:off x="6652736" y="5148263"/>
            <a:ext cx="7372826"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Without timely and accurate data, healthcare providers may not be able to identify potential risks early enough to intervene effectively.</a:t>
            </a:r>
            <a:endParaRPr lang="en-US" sz="1361" dirty="0"/>
          </a:p>
        </p:txBody>
      </p:sp>
      <p:sp>
        <p:nvSpPr>
          <p:cNvPr id="16" name="Shape 12"/>
          <p:cNvSpPr/>
          <p:nvPr/>
        </p:nvSpPr>
        <p:spPr>
          <a:xfrm>
            <a:off x="6091238" y="6068497"/>
            <a:ext cx="388739" cy="388739"/>
          </a:xfrm>
          <a:prstGeom prst="roundRect">
            <a:avLst>
              <a:gd name="adj" fmla="val 6669"/>
            </a:avLst>
          </a:prstGeom>
          <a:solidFill>
            <a:srgbClr val="2F2B54"/>
          </a:solidFill>
          <a:ln/>
        </p:spPr>
      </p:sp>
      <p:sp>
        <p:nvSpPr>
          <p:cNvPr id="17" name="Text 13"/>
          <p:cNvSpPr/>
          <p:nvPr/>
        </p:nvSpPr>
        <p:spPr>
          <a:xfrm>
            <a:off x="6222325" y="6140887"/>
            <a:ext cx="126563" cy="243959"/>
          </a:xfrm>
          <a:prstGeom prst="rect">
            <a:avLst/>
          </a:prstGeom>
          <a:noFill/>
          <a:ln/>
        </p:spPr>
        <p:txBody>
          <a:bodyPr wrap="none" rtlCol="0" anchor="t"/>
          <a:lstStyle/>
          <a:p>
            <a:pPr marL="0" indent="0" algn="ctr">
              <a:lnSpc>
                <a:spcPts val="1921"/>
              </a:lnSpc>
              <a:buNone/>
            </a:pPr>
            <a:r>
              <a:rPr lang="en-US" sz="1921" dirty="0">
                <a:solidFill>
                  <a:srgbClr val="D9E1FF"/>
                </a:solidFill>
                <a:latin typeface="Kanit" pitchFamily="34" charset="0"/>
                <a:ea typeface="Kanit" pitchFamily="34" charset="-122"/>
                <a:cs typeface="Kanit" pitchFamily="34" charset="-120"/>
              </a:rPr>
              <a:t>3</a:t>
            </a:r>
            <a:endParaRPr lang="en-US" sz="1921" dirty="0"/>
          </a:p>
        </p:txBody>
      </p:sp>
      <p:sp>
        <p:nvSpPr>
          <p:cNvPr id="18" name="Text 14"/>
          <p:cNvSpPr/>
          <p:nvPr/>
        </p:nvSpPr>
        <p:spPr>
          <a:xfrm>
            <a:off x="6652736" y="6068497"/>
            <a:ext cx="2221230" cy="254198"/>
          </a:xfrm>
          <a:prstGeom prst="rect">
            <a:avLst/>
          </a:prstGeom>
          <a:noFill/>
          <a:ln/>
        </p:spPr>
        <p:txBody>
          <a:bodyPr wrap="none" rtlCol="0" anchor="t"/>
          <a:lstStyle/>
          <a:p>
            <a:pPr marL="0" indent="0">
              <a:lnSpc>
                <a:spcPts val="2001"/>
              </a:lnSpc>
              <a:buNone/>
            </a:pPr>
            <a:r>
              <a:rPr lang="en-US" sz="1601" dirty="0">
                <a:solidFill>
                  <a:srgbClr val="D9E1FF"/>
                </a:solidFill>
                <a:latin typeface="Kanit" pitchFamily="34" charset="0"/>
                <a:ea typeface="Kanit" pitchFamily="34" charset="-122"/>
                <a:cs typeface="Kanit" pitchFamily="34" charset="-120"/>
              </a:rPr>
              <a:t>Increased Complications</a:t>
            </a:r>
            <a:endParaRPr lang="en-US" sz="1601" dirty="0"/>
          </a:p>
        </p:txBody>
      </p:sp>
      <p:sp>
        <p:nvSpPr>
          <p:cNvPr id="19" name="Text 15"/>
          <p:cNvSpPr/>
          <p:nvPr/>
        </p:nvSpPr>
        <p:spPr>
          <a:xfrm>
            <a:off x="6652736" y="6426279"/>
            <a:ext cx="7372826"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Complications during pregnancy and childbirth can arise due to a lack of proper monitoring and intervention, leading to adverse health outcomes for both mothers and babies.</a:t>
            </a:r>
            <a:endParaRPr lang="en-US" sz="1361" dirty="0"/>
          </a:p>
        </p:txBody>
      </p:sp>
      <p:pic>
        <p:nvPicPr>
          <p:cNvPr id="2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793361"/>
          </a:xfrm>
          <a:prstGeom prst="rect">
            <a:avLst/>
          </a:prstGeom>
          <a:solidFill>
            <a:srgbClr val="100C3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793361"/>
          </a:xfrm>
          <a:prstGeom prst="rect">
            <a:avLst/>
          </a:prstGeom>
        </p:spPr>
      </p:pic>
      <p:pic>
        <p:nvPicPr>
          <p:cNvPr id="5" name="Image 1"/>
          <p:cNvPicPr>
            <a:picLocks noChangeAspect="1"/>
          </p:cNvPicPr>
          <p:nvPr/>
        </p:nvPicPr>
        <p:blipFill>
          <a:blip r:embed="rId4"/>
          <a:srcRect/>
          <a:stretch/>
        </p:blipFill>
        <p:spPr>
          <a:xfrm>
            <a:off x="0" y="2550796"/>
            <a:ext cx="6083617" cy="5759766"/>
          </a:xfrm>
          <a:prstGeom prst="rect">
            <a:avLst/>
          </a:prstGeom>
        </p:spPr>
      </p:pic>
      <p:sp>
        <p:nvSpPr>
          <p:cNvPr id="6" name="Text 2"/>
          <p:cNvSpPr/>
          <p:nvPr/>
        </p:nvSpPr>
        <p:spPr>
          <a:xfrm>
            <a:off x="6091238" y="475178"/>
            <a:ext cx="5346025"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Database Design and Schema</a:t>
            </a:r>
            <a:endParaRPr lang="en-US" sz="3202" dirty="0"/>
          </a:p>
        </p:txBody>
      </p:sp>
      <p:sp>
        <p:nvSpPr>
          <p:cNvPr id="7" name="Text 3"/>
          <p:cNvSpPr/>
          <p:nvPr/>
        </p:nvSpPr>
        <p:spPr>
          <a:xfrm>
            <a:off x="6091238" y="1242536"/>
            <a:ext cx="7934325" cy="1106329"/>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The database schema is designed to capture essential information about antenatal care, including patient demographics, visit details, care programs, education sessions, and staff information. The schema is based on an Entity-Relationship (ER) diagram, which represents the relationships between different entities in the database.</a:t>
            </a:r>
            <a:endParaRPr lang="en-US" sz="1361" dirty="0"/>
          </a:p>
        </p:txBody>
      </p:sp>
      <p:sp>
        <p:nvSpPr>
          <p:cNvPr id="8" name="Shape 4"/>
          <p:cNvSpPr/>
          <p:nvPr/>
        </p:nvSpPr>
        <p:spPr>
          <a:xfrm>
            <a:off x="6091238" y="2543175"/>
            <a:ext cx="7934325" cy="5775008"/>
          </a:xfrm>
          <a:prstGeom prst="roundRect">
            <a:avLst>
              <a:gd name="adj" fmla="val 449"/>
            </a:avLst>
          </a:prstGeom>
          <a:noFill/>
          <a:ln w="7620">
            <a:solidFill>
              <a:srgbClr val="FFFFFF">
                <a:alpha val="24000"/>
              </a:srgbClr>
            </a:solidFill>
            <a:prstDash val="solid"/>
          </a:ln>
        </p:spPr>
      </p:sp>
      <p:sp>
        <p:nvSpPr>
          <p:cNvPr id="9" name="Shape 5"/>
          <p:cNvSpPr/>
          <p:nvPr/>
        </p:nvSpPr>
        <p:spPr>
          <a:xfrm>
            <a:off x="6098857" y="2550795"/>
            <a:ext cx="7919085" cy="498991"/>
          </a:xfrm>
          <a:prstGeom prst="rect">
            <a:avLst/>
          </a:prstGeom>
          <a:solidFill>
            <a:srgbClr val="FFFFFF">
              <a:alpha val="4000"/>
            </a:srgbClr>
          </a:solidFill>
          <a:ln/>
        </p:spPr>
        <p:txBody>
          <a:bodyPr/>
          <a:lstStyle/>
          <a:p>
            <a:endParaRPr lang="en-US"/>
          </a:p>
        </p:txBody>
      </p:sp>
      <p:sp>
        <p:nvSpPr>
          <p:cNvPr id="10" name="Text 6"/>
          <p:cNvSpPr/>
          <p:nvPr/>
        </p:nvSpPr>
        <p:spPr>
          <a:xfrm>
            <a:off x="6271617" y="2661999"/>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Entity</a:t>
            </a:r>
            <a:endParaRPr lang="en-US" sz="1361" dirty="0"/>
          </a:p>
        </p:txBody>
      </p:sp>
      <p:sp>
        <p:nvSpPr>
          <p:cNvPr id="11" name="Text 7"/>
          <p:cNvSpPr/>
          <p:nvPr/>
        </p:nvSpPr>
        <p:spPr>
          <a:xfrm>
            <a:off x="10234970" y="2661999"/>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a:t>
            </a:r>
            <a:endParaRPr lang="en-US" sz="1361" dirty="0"/>
          </a:p>
        </p:txBody>
      </p:sp>
      <p:sp>
        <p:nvSpPr>
          <p:cNvPr id="12" name="Shape 8"/>
          <p:cNvSpPr/>
          <p:nvPr/>
        </p:nvSpPr>
        <p:spPr>
          <a:xfrm>
            <a:off x="6098857" y="3049786"/>
            <a:ext cx="7919085" cy="1052155"/>
          </a:xfrm>
          <a:prstGeom prst="rect">
            <a:avLst/>
          </a:prstGeom>
          <a:solidFill>
            <a:srgbClr val="000000">
              <a:alpha val="4000"/>
            </a:srgbClr>
          </a:solidFill>
          <a:ln/>
        </p:spPr>
      </p:sp>
      <p:sp>
        <p:nvSpPr>
          <p:cNvPr id="13" name="Text 9"/>
          <p:cNvSpPr/>
          <p:nvPr/>
        </p:nvSpPr>
        <p:spPr>
          <a:xfrm>
            <a:off x="6271617" y="3160990"/>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Antenatalpatients</a:t>
            </a:r>
            <a:endParaRPr lang="en-US" sz="1361" dirty="0"/>
          </a:p>
        </p:txBody>
      </p:sp>
      <p:sp>
        <p:nvSpPr>
          <p:cNvPr id="14" name="Text 10"/>
          <p:cNvSpPr/>
          <p:nvPr/>
        </p:nvSpPr>
        <p:spPr>
          <a:xfrm>
            <a:off x="10234970" y="3160990"/>
            <a:ext cx="3610213"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Information about pregnant women, including their demographics and medical history.</a:t>
            </a:r>
            <a:endParaRPr lang="en-US" sz="1361" dirty="0"/>
          </a:p>
        </p:txBody>
      </p:sp>
      <p:sp>
        <p:nvSpPr>
          <p:cNvPr id="15" name="Shape 11"/>
          <p:cNvSpPr/>
          <p:nvPr/>
        </p:nvSpPr>
        <p:spPr>
          <a:xfrm>
            <a:off x="6098857" y="4101941"/>
            <a:ext cx="7919085" cy="1052155"/>
          </a:xfrm>
          <a:prstGeom prst="rect">
            <a:avLst/>
          </a:prstGeom>
          <a:solidFill>
            <a:srgbClr val="FFFFFF">
              <a:alpha val="4000"/>
            </a:srgbClr>
          </a:solidFill>
          <a:ln/>
        </p:spPr>
      </p:sp>
      <p:sp>
        <p:nvSpPr>
          <p:cNvPr id="16" name="Text 12"/>
          <p:cNvSpPr/>
          <p:nvPr/>
        </p:nvSpPr>
        <p:spPr>
          <a:xfrm>
            <a:off x="6271617" y="4213146"/>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Antenatalvisits</a:t>
            </a:r>
            <a:endParaRPr lang="en-US" sz="1361" dirty="0"/>
          </a:p>
        </p:txBody>
      </p:sp>
      <p:sp>
        <p:nvSpPr>
          <p:cNvPr id="17" name="Text 13"/>
          <p:cNvSpPr/>
          <p:nvPr/>
        </p:nvSpPr>
        <p:spPr>
          <a:xfrm>
            <a:off x="10234970" y="4213146"/>
            <a:ext cx="3610213"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Details of each antenatal visit, including date, weight, blood pressure, tests conducted, and notes.</a:t>
            </a:r>
            <a:endParaRPr lang="en-US" sz="1361" dirty="0"/>
          </a:p>
        </p:txBody>
      </p:sp>
      <p:sp>
        <p:nvSpPr>
          <p:cNvPr id="18" name="Shape 14"/>
          <p:cNvSpPr/>
          <p:nvPr/>
        </p:nvSpPr>
        <p:spPr>
          <a:xfrm>
            <a:off x="6098857" y="5154097"/>
            <a:ext cx="7919085" cy="1052155"/>
          </a:xfrm>
          <a:prstGeom prst="rect">
            <a:avLst/>
          </a:prstGeom>
          <a:solidFill>
            <a:srgbClr val="000000">
              <a:alpha val="4000"/>
            </a:srgbClr>
          </a:solidFill>
          <a:ln/>
        </p:spPr>
      </p:sp>
      <p:sp>
        <p:nvSpPr>
          <p:cNvPr id="19" name="Text 15"/>
          <p:cNvSpPr/>
          <p:nvPr/>
        </p:nvSpPr>
        <p:spPr>
          <a:xfrm>
            <a:off x="6271617" y="5265301"/>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Antenatalcareprograms</a:t>
            </a:r>
            <a:endParaRPr lang="en-US" sz="1361" dirty="0"/>
          </a:p>
        </p:txBody>
      </p:sp>
      <p:sp>
        <p:nvSpPr>
          <p:cNvPr id="20" name="Text 16"/>
          <p:cNvSpPr/>
          <p:nvPr/>
        </p:nvSpPr>
        <p:spPr>
          <a:xfrm>
            <a:off x="10234970" y="5265301"/>
            <a:ext cx="3610213"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Information about different antenatal care programs, including their name, description, start and end dates, and target area.</a:t>
            </a:r>
            <a:endParaRPr lang="en-US" sz="1361" dirty="0"/>
          </a:p>
        </p:txBody>
      </p:sp>
      <p:sp>
        <p:nvSpPr>
          <p:cNvPr id="21" name="Shape 17"/>
          <p:cNvSpPr/>
          <p:nvPr/>
        </p:nvSpPr>
        <p:spPr>
          <a:xfrm>
            <a:off x="6098857" y="6206252"/>
            <a:ext cx="7919085" cy="1052155"/>
          </a:xfrm>
          <a:prstGeom prst="rect">
            <a:avLst/>
          </a:prstGeom>
          <a:solidFill>
            <a:srgbClr val="FFFFFF">
              <a:alpha val="4000"/>
            </a:srgbClr>
          </a:solidFill>
          <a:ln/>
        </p:spPr>
      </p:sp>
      <p:sp>
        <p:nvSpPr>
          <p:cNvPr id="22" name="Text 18"/>
          <p:cNvSpPr/>
          <p:nvPr/>
        </p:nvSpPr>
        <p:spPr>
          <a:xfrm>
            <a:off x="6271617" y="6317456"/>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Educationsessions</a:t>
            </a:r>
            <a:endParaRPr lang="en-US" sz="1361" dirty="0"/>
          </a:p>
        </p:txBody>
      </p:sp>
      <p:sp>
        <p:nvSpPr>
          <p:cNvPr id="23" name="Text 19"/>
          <p:cNvSpPr/>
          <p:nvPr/>
        </p:nvSpPr>
        <p:spPr>
          <a:xfrm>
            <a:off x="10234970" y="6317456"/>
            <a:ext cx="3610213"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Details of education sessions conducted as part of antenatal care programs, including topic, date, duration, and location.</a:t>
            </a:r>
            <a:endParaRPr lang="en-US" sz="1361" dirty="0"/>
          </a:p>
        </p:txBody>
      </p:sp>
      <p:sp>
        <p:nvSpPr>
          <p:cNvPr id="24" name="Shape 20"/>
          <p:cNvSpPr/>
          <p:nvPr/>
        </p:nvSpPr>
        <p:spPr>
          <a:xfrm>
            <a:off x="6098857" y="7258407"/>
            <a:ext cx="7919085" cy="1052155"/>
          </a:xfrm>
          <a:prstGeom prst="rect">
            <a:avLst/>
          </a:prstGeom>
          <a:solidFill>
            <a:srgbClr val="000000">
              <a:alpha val="4000"/>
            </a:srgbClr>
          </a:solidFill>
          <a:ln/>
        </p:spPr>
      </p:sp>
      <p:sp>
        <p:nvSpPr>
          <p:cNvPr id="25" name="Text 21"/>
          <p:cNvSpPr/>
          <p:nvPr/>
        </p:nvSpPr>
        <p:spPr>
          <a:xfrm>
            <a:off x="6271617" y="7369612"/>
            <a:ext cx="3610213"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Antenatalstaff</a:t>
            </a:r>
            <a:endParaRPr lang="en-US" sz="1361" dirty="0"/>
          </a:p>
        </p:txBody>
      </p:sp>
      <p:sp>
        <p:nvSpPr>
          <p:cNvPr id="26" name="Text 22"/>
          <p:cNvSpPr/>
          <p:nvPr/>
        </p:nvSpPr>
        <p:spPr>
          <a:xfrm>
            <a:off x="10234970" y="7369612"/>
            <a:ext cx="3610213"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Information about healthcare professionals involved in providing antenatal care, including their name, role, and facility.</a:t>
            </a:r>
            <a:endParaRPr lang="en-US" sz="1361" dirty="0"/>
          </a:p>
        </p:txBody>
      </p:sp>
      <p:pic>
        <p:nvPicPr>
          <p:cNvPr id="2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909209"/>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872621" y="2635448"/>
            <a:ext cx="4066342"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Antenatalvisits Entity</a:t>
            </a:r>
            <a:endParaRPr lang="en-US" sz="3202" dirty="0"/>
          </a:p>
        </p:txBody>
      </p:sp>
      <p:sp>
        <p:nvSpPr>
          <p:cNvPr id="6" name="Text 3"/>
          <p:cNvSpPr/>
          <p:nvPr/>
        </p:nvSpPr>
        <p:spPr>
          <a:xfrm>
            <a:off x="2872621" y="3402806"/>
            <a:ext cx="8885039"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The Antenatalvisits entity captures detailed information about each antenatal visit. This entity includes columns for VisitID, AntenatalID, DATE, Weight, BloodPressure, TestsConducted, and Notes.</a:t>
            </a:r>
            <a:endParaRPr lang="en-US" sz="1361" dirty="0"/>
          </a:p>
        </p:txBody>
      </p:sp>
      <p:sp>
        <p:nvSpPr>
          <p:cNvPr id="7" name="Shape 4"/>
          <p:cNvSpPr/>
          <p:nvPr/>
        </p:nvSpPr>
        <p:spPr>
          <a:xfrm>
            <a:off x="2872621" y="4150281"/>
            <a:ext cx="8885039" cy="4283750"/>
          </a:xfrm>
          <a:prstGeom prst="roundRect">
            <a:avLst>
              <a:gd name="adj" fmla="val 605"/>
            </a:avLst>
          </a:prstGeom>
          <a:noFill/>
          <a:ln w="7620">
            <a:solidFill>
              <a:srgbClr val="FFFFFF">
                <a:alpha val="24000"/>
              </a:srgbClr>
            </a:solidFill>
            <a:prstDash val="solid"/>
          </a:ln>
        </p:spPr>
      </p:sp>
      <p:sp>
        <p:nvSpPr>
          <p:cNvPr id="8" name="Shape 5"/>
          <p:cNvSpPr/>
          <p:nvPr/>
        </p:nvSpPr>
        <p:spPr>
          <a:xfrm>
            <a:off x="2880241" y="4157901"/>
            <a:ext cx="8868847" cy="498991"/>
          </a:xfrm>
          <a:prstGeom prst="rect">
            <a:avLst/>
          </a:prstGeom>
          <a:solidFill>
            <a:srgbClr val="FFFFFF">
              <a:alpha val="4000"/>
            </a:srgbClr>
          </a:solidFill>
          <a:ln/>
        </p:spPr>
      </p:sp>
      <p:sp>
        <p:nvSpPr>
          <p:cNvPr id="9" name="Text 6"/>
          <p:cNvSpPr/>
          <p:nvPr/>
        </p:nvSpPr>
        <p:spPr>
          <a:xfrm>
            <a:off x="3053953" y="4269105"/>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Column Name</a:t>
            </a:r>
            <a:endParaRPr lang="en-US" sz="1361" dirty="0"/>
          </a:p>
        </p:txBody>
      </p:sp>
      <p:sp>
        <p:nvSpPr>
          <p:cNvPr id="10" name="Text 7"/>
          <p:cNvSpPr/>
          <p:nvPr/>
        </p:nvSpPr>
        <p:spPr>
          <a:xfrm>
            <a:off x="6013728" y="4269105"/>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Data Type</a:t>
            </a:r>
            <a:endParaRPr lang="en-US" sz="1361" dirty="0"/>
          </a:p>
        </p:txBody>
      </p:sp>
      <p:sp>
        <p:nvSpPr>
          <p:cNvPr id="11" name="Text 8"/>
          <p:cNvSpPr/>
          <p:nvPr/>
        </p:nvSpPr>
        <p:spPr>
          <a:xfrm>
            <a:off x="8969693" y="4269105"/>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a:t>
            </a:r>
            <a:endParaRPr lang="en-US" sz="1361" dirty="0"/>
          </a:p>
        </p:txBody>
      </p:sp>
      <p:sp>
        <p:nvSpPr>
          <p:cNvPr id="12" name="Shape 9"/>
          <p:cNvSpPr/>
          <p:nvPr/>
        </p:nvSpPr>
        <p:spPr>
          <a:xfrm>
            <a:off x="2880241" y="4656892"/>
            <a:ext cx="8868847" cy="498991"/>
          </a:xfrm>
          <a:prstGeom prst="rect">
            <a:avLst/>
          </a:prstGeom>
          <a:solidFill>
            <a:srgbClr val="000000">
              <a:alpha val="4000"/>
            </a:srgbClr>
          </a:solidFill>
          <a:ln/>
        </p:spPr>
      </p:sp>
      <p:sp>
        <p:nvSpPr>
          <p:cNvPr id="13" name="Text 10"/>
          <p:cNvSpPr/>
          <p:nvPr/>
        </p:nvSpPr>
        <p:spPr>
          <a:xfrm>
            <a:off x="3053953" y="4768096"/>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VisitID</a:t>
            </a:r>
            <a:endParaRPr lang="en-US" sz="1361" dirty="0"/>
          </a:p>
        </p:txBody>
      </p:sp>
      <p:sp>
        <p:nvSpPr>
          <p:cNvPr id="14" name="Text 11"/>
          <p:cNvSpPr/>
          <p:nvPr/>
        </p:nvSpPr>
        <p:spPr>
          <a:xfrm>
            <a:off x="6013728" y="4768096"/>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INT</a:t>
            </a:r>
            <a:endParaRPr lang="en-US" sz="1361" dirty="0"/>
          </a:p>
        </p:txBody>
      </p:sp>
      <p:sp>
        <p:nvSpPr>
          <p:cNvPr id="15" name="Text 12"/>
          <p:cNvSpPr/>
          <p:nvPr/>
        </p:nvSpPr>
        <p:spPr>
          <a:xfrm>
            <a:off x="8969693" y="4768096"/>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Unique identifier for each visit</a:t>
            </a:r>
            <a:endParaRPr lang="en-US" sz="1361" dirty="0"/>
          </a:p>
        </p:txBody>
      </p:sp>
      <p:sp>
        <p:nvSpPr>
          <p:cNvPr id="16" name="Shape 13"/>
          <p:cNvSpPr/>
          <p:nvPr/>
        </p:nvSpPr>
        <p:spPr>
          <a:xfrm>
            <a:off x="2880241" y="5155883"/>
            <a:ext cx="8868847" cy="498991"/>
          </a:xfrm>
          <a:prstGeom prst="rect">
            <a:avLst/>
          </a:prstGeom>
          <a:solidFill>
            <a:srgbClr val="FFFFFF">
              <a:alpha val="4000"/>
            </a:srgbClr>
          </a:solidFill>
          <a:ln/>
        </p:spPr>
      </p:sp>
      <p:sp>
        <p:nvSpPr>
          <p:cNvPr id="17" name="Text 14"/>
          <p:cNvSpPr/>
          <p:nvPr/>
        </p:nvSpPr>
        <p:spPr>
          <a:xfrm>
            <a:off x="3053953" y="5267087"/>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AntenatalID</a:t>
            </a:r>
            <a:endParaRPr lang="en-US" sz="1361" dirty="0"/>
          </a:p>
        </p:txBody>
      </p:sp>
      <p:sp>
        <p:nvSpPr>
          <p:cNvPr id="18" name="Text 15"/>
          <p:cNvSpPr/>
          <p:nvPr/>
        </p:nvSpPr>
        <p:spPr>
          <a:xfrm>
            <a:off x="6013728" y="5267087"/>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INT</a:t>
            </a:r>
            <a:endParaRPr lang="en-US" sz="1361" dirty="0"/>
          </a:p>
        </p:txBody>
      </p:sp>
      <p:sp>
        <p:nvSpPr>
          <p:cNvPr id="19" name="Text 16"/>
          <p:cNvSpPr/>
          <p:nvPr/>
        </p:nvSpPr>
        <p:spPr>
          <a:xfrm>
            <a:off x="8969693" y="5267087"/>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ID of the antenatal patient</a:t>
            </a:r>
            <a:endParaRPr lang="en-US" sz="1361" dirty="0"/>
          </a:p>
        </p:txBody>
      </p:sp>
      <p:sp>
        <p:nvSpPr>
          <p:cNvPr id="20" name="Shape 17"/>
          <p:cNvSpPr/>
          <p:nvPr/>
        </p:nvSpPr>
        <p:spPr>
          <a:xfrm>
            <a:off x="2880241" y="5654873"/>
            <a:ext cx="8868847" cy="498991"/>
          </a:xfrm>
          <a:prstGeom prst="rect">
            <a:avLst/>
          </a:prstGeom>
          <a:solidFill>
            <a:srgbClr val="000000">
              <a:alpha val="4000"/>
            </a:srgbClr>
          </a:solidFill>
          <a:ln/>
        </p:spPr>
      </p:sp>
      <p:sp>
        <p:nvSpPr>
          <p:cNvPr id="21" name="Text 18"/>
          <p:cNvSpPr/>
          <p:nvPr/>
        </p:nvSpPr>
        <p:spPr>
          <a:xfrm>
            <a:off x="3053953" y="5766078"/>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22" name="Text 19"/>
          <p:cNvSpPr/>
          <p:nvPr/>
        </p:nvSpPr>
        <p:spPr>
          <a:xfrm>
            <a:off x="6013728" y="5766078"/>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23" name="Text 20"/>
          <p:cNvSpPr/>
          <p:nvPr/>
        </p:nvSpPr>
        <p:spPr>
          <a:xfrm>
            <a:off x="8969693" y="5766078"/>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 of the visit</a:t>
            </a:r>
            <a:endParaRPr lang="en-US" sz="1361" dirty="0"/>
          </a:p>
        </p:txBody>
      </p:sp>
      <p:sp>
        <p:nvSpPr>
          <p:cNvPr id="24" name="Shape 21"/>
          <p:cNvSpPr/>
          <p:nvPr/>
        </p:nvSpPr>
        <p:spPr>
          <a:xfrm>
            <a:off x="2880241" y="6153864"/>
            <a:ext cx="8868847" cy="498991"/>
          </a:xfrm>
          <a:prstGeom prst="rect">
            <a:avLst/>
          </a:prstGeom>
          <a:solidFill>
            <a:srgbClr val="FFFFFF">
              <a:alpha val="4000"/>
            </a:srgbClr>
          </a:solidFill>
          <a:ln/>
        </p:spPr>
      </p:sp>
      <p:sp>
        <p:nvSpPr>
          <p:cNvPr id="25" name="Text 22"/>
          <p:cNvSpPr/>
          <p:nvPr/>
        </p:nvSpPr>
        <p:spPr>
          <a:xfrm>
            <a:off x="3053953" y="6265069"/>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Weight</a:t>
            </a:r>
            <a:endParaRPr lang="en-US" sz="1361" dirty="0"/>
          </a:p>
        </p:txBody>
      </p:sp>
      <p:sp>
        <p:nvSpPr>
          <p:cNvPr id="26" name="Text 23"/>
          <p:cNvSpPr/>
          <p:nvPr/>
        </p:nvSpPr>
        <p:spPr>
          <a:xfrm>
            <a:off x="6013728" y="6265069"/>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FLOAT</a:t>
            </a:r>
            <a:endParaRPr lang="en-US" sz="1361" dirty="0"/>
          </a:p>
        </p:txBody>
      </p:sp>
      <p:sp>
        <p:nvSpPr>
          <p:cNvPr id="27" name="Text 24"/>
          <p:cNvSpPr/>
          <p:nvPr/>
        </p:nvSpPr>
        <p:spPr>
          <a:xfrm>
            <a:off x="8969693" y="6265069"/>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Patient's weight during the visit</a:t>
            </a:r>
            <a:endParaRPr lang="en-US" sz="1361" dirty="0"/>
          </a:p>
        </p:txBody>
      </p:sp>
      <p:sp>
        <p:nvSpPr>
          <p:cNvPr id="28" name="Shape 25"/>
          <p:cNvSpPr/>
          <p:nvPr/>
        </p:nvSpPr>
        <p:spPr>
          <a:xfrm>
            <a:off x="2880241" y="6652855"/>
            <a:ext cx="8868847" cy="498991"/>
          </a:xfrm>
          <a:prstGeom prst="rect">
            <a:avLst/>
          </a:prstGeom>
          <a:solidFill>
            <a:srgbClr val="000000">
              <a:alpha val="4000"/>
            </a:srgbClr>
          </a:solidFill>
          <a:ln/>
        </p:spPr>
      </p:sp>
      <p:sp>
        <p:nvSpPr>
          <p:cNvPr id="29" name="Text 26"/>
          <p:cNvSpPr/>
          <p:nvPr/>
        </p:nvSpPr>
        <p:spPr>
          <a:xfrm>
            <a:off x="3053953" y="6764060"/>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BloodPressure</a:t>
            </a:r>
            <a:endParaRPr lang="en-US" sz="1361" dirty="0"/>
          </a:p>
        </p:txBody>
      </p:sp>
      <p:sp>
        <p:nvSpPr>
          <p:cNvPr id="30" name="Text 27"/>
          <p:cNvSpPr/>
          <p:nvPr/>
        </p:nvSpPr>
        <p:spPr>
          <a:xfrm>
            <a:off x="6013728" y="6764060"/>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VARCHAR</a:t>
            </a:r>
            <a:endParaRPr lang="en-US" sz="1361" dirty="0"/>
          </a:p>
        </p:txBody>
      </p:sp>
      <p:sp>
        <p:nvSpPr>
          <p:cNvPr id="31" name="Text 28"/>
          <p:cNvSpPr/>
          <p:nvPr/>
        </p:nvSpPr>
        <p:spPr>
          <a:xfrm>
            <a:off x="8969693" y="6764060"/>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Blood pressure reading</a:t>
            </a:r>
            <a:endParaRPr lang="en-US" sz="1361" dirty="0"/>
          </a:p>
        </p:txBody>
      </p:sp>
      <p:sp>
        <p:nvSpPr>
          <p:cNvPr id="32" name="Shape 29"/>
          <p:cNvSpPr/>
          <p:nvPr/>
        </p:nvSpPr>
        <p:spPr>
          <a:xfrm>
            <a:off x="2880241" y="7151846"/>
            <a:ext cx="8868847" cy="498991"/>
          </a:xfrm>
          <a:prstGeom prst="rect">
            <a:avLst/>
          </a:prstGeom>
          <a:solidFill>
            <a:srgbClr val="FFFFFF">
              <a:alpha val="4000"/>
            </a:srgbClr>
          </a:solidFill>
          <a:ln/>
        </p:spPr>
      </p:sp>
      <p:sp>
        <p:nvSpPr>
          <p:cNvPr id="33" name="Text 30"/>
          <p:cNvSpPr/>
          <p:nvPr/>
        </p:nvSpPr>
        <p:spPr>
          <a:xfrm>
            <a:off x="3053953" y="7263051"/>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TestsConducted</a:t>
            </a:r>
            <a:endParaRPr lang="en-US" sz="1361" dirty="0"/>
          </a:p>
        </p:txBody>
      </p:sp>
      <p:sp>
        <p:nvSpPr>
          <p:cNvPr id="34" name="Text 31"/>
          <p:cNvSpPr/>
          <p:nvPr/>
        </p:nvSpPr>
        <p:spPr>
          <a:xfrm>
            <a:off x="6013728" y="7263051"/>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TEXT</a:t>
            </a:r>
            <a:endParaRPr lang="en-US" sz="1361" dirty="0"/>
          </a:p>
        </p:txBody>
      </p:sp>
      <p:sp>
        <p:nvSpPr>
          <p:cNvPr id="35" name="Text 32"/>
          <p:cNvSpPr/>
          <p:nvPr/>
        </p:nvSpPr>
        <p:spPr>
          <a:xfrm>
            <a:off x="8969693" y="7263051"/>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Tests conducted during the visit</a:t>
            </a:r>
            <a:endParaRPr lang="en-US" sz="1361" dirty="0"/>
          </a:p>
        </p:txBody>
      </p:sp>
      <p:sp>
        <p:nvSpPr>
          <p:cNvPr id="36" name="Shape 33"/>
          <p:cNvSpPr/>
          <p:nvPr/>
        </p:nvSpPr>
        <p:spPr>
          <a:xfrm>
            <a:off x="2880241" y="7650837"/>
            <a:ext cx="8868847" cy="775573"/>
          </a:xfrm>
          <a:prstGeom prst="rect">
            <a:avLst/>
          </a:prstGeom>
          <a:solidFill>
            <a:srgbClr val="000000">
              <a:alpha val="4000"/>
            </a:srgbClr>
          </a:solidFill>
          <a:ln/>
        </p:spPr>
      </p:sp>
      <p:sp>
        <p:nvSpPr>
          <p:cNvPr id="37" name="Text 34"/>
          <p:cNvSpPr/>
          <p:nvPr/>
        </p:nvSpPr>
        <p:spPr>
          <a:xfrm>
            <a:off x="3053953" y="7762042"/>
            <a:ext cx="260663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Notes</a:t>
            </a:r>
            <a:endParaRPr lang="en-US" sz="1361" dirty="0"/>
          </a:p>
        </p:txBody>
      </p:sp>
      <p:sp>
        <p:nvSpPr>
          <p:cNvPr id="38" name="Text 35"/>
          <p:cNvSpPr/>
          <p:nvPr/>
        </p:nvSpPr>
        <p:spPr>
          <a:xfrm>
            <a:off x="6013728" y="7762042"/>
            <a:ext cx="2602825"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TEXT</a:t>
            </a:r>
            <a:endParaRPr lang="en-US" sz="1361" dirty="0"/>
          </a:p>
        </p:txBody>
      </p:sp>
      <p:sp>
        <p:nvSpPr>
          <p:cNvPr id="39" name="Text 36"/>
          <p:cNvSpPr/>
          <p:nvPr/>
        </p:nvSpPr>
        <p:spPr>
          <a:xfrm>
            <a:off x="8969693" y="7762042"/>
            <a:ext cx="2606635"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Additional notes from the healthcare provider</a:t>
            </a:r>
            <a:endParaRPr lang="en-US" sz="1361" dirty="0"/>
          </a:p>
        </p:txBody>
      </p:sp>
      <p:pic>
        <p:nvPicPr>
          <p:cNvPr id="4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0098" y="2421612"/>
            <a:ext cx="5054203" cy="3386376"/>
          </a:xfrm>
          <a:prstGeom prst="rect">
            <a:avLst/>
          </a:prstGeom>
        </p:spPr>
      </p:pic>
      <p:sp>
        <p:nvSpPr>
          <p:cNvPr id="6" name="Text 2"/>
          <p:cNvSpPr/>
          <p:nvPr/>
        </p:nvSpPr>
        <p:spPr>
          <a:xfrm>
            <a:off x="604837" y="1188363"/>
            <a:ext cx="5492353"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Antenatalcareprograms Entity</a:t>
            </a:r>
            <a:endParaRPr lang="en-US" sz="3202" dirty="0"/>
          </a:p>
        </p:txBody>
      </p:sp>
      <p:sp>
        <p:nvSpPr>
          <p:cNvPr id="7" name="Text 3"/>
          <p:cNvSpPr/>
          <p:nvPr/>
        </p:nvSpPr>
        <p:spPr>
          <a:xfrm>
            <a:off x="604837" y="1955721"/>
            <a:ext cx="7934325"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The Antenatalcareprograms entity stores information about different antenatal care programs offered. This entity includes columns for ProgramID, Name, Description, StartDate, EndDate, and TargetArea.</a:t>
            </a:r>
            <a:endParaRPr lang="en-US" sz="1361" dirty="0"/>
          </a:p>
        </p:txBody>
      </p:sp>
      <p:sp>
        <p:nvSpPr>
          <p:cNvPr id="8" name="Shape 4"/>
          <p:cNvSpPr/>
          <p:nvPr/>
        </p:nvSpPr>
        <p:spPr>
          <a:xfrm>
            <a:off x="604837" y="2979777"/>
            <a:ext cx="7934325" cy="4061341"/>
          </a:xfrm>
          <a:prstGeom prst="roundRect">
            <a:avLst>
              <a:gd name="adj" fmla="val 638"/>
            </a:avLst>
          </a:prstGeom>
          <a:noFill/>
          <a:ln w="7620">
            <a:solidFill>
              <a:srgbClr val="FFFFFF">
                <a:alpha val="24000"/>
              </a:srgbClr>
            </a:solidFill>
            <a:prstDash val="solid"/>
          </a:ln>
        </p:spPr>
      </p:sp>
      <p:sp>
        <p:nvSpPr>
          <p:cNvPr id="9" name="Shape 5"/>
          <p:cNvSpPr/>
          <p:nvPr/>
        </p:nvSpPr>
        <p:spPr>
          <a:xfrm>
            <a:off x="612458" y="2987397"/>
            <a:ext cx="7918252" cy="498991"/>
          </a:xfrm>
          <a:prstGeom prst="rect">
            <a:avLst/>
          </a:prstGeom>
          <a:solidFill>
            <a:srgbClr val="FFFFFF">
              <a:alpha val="4000"/>
            </a:srgbClr>
          </a:solidFill>
          <a:ln/>
        </p:spPr>
      </p:sp>
      <p:sp>
        <p:nvSpPr>
          <p:cNvPr id="10" name="Text 6"/>
          <p:cNvSpPr/>
          <p:nvPr/>
        </p:nvSpPr>
        <p:spPr>
          <a:xfrm>
            <a:off x="786051" y="309860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Column Name</a:t>
            </a:r>
            <a:endParaRPr lang="en-US" sz="1361" dirty="0"/>
          </a:p>
        </p:txBody>
      </p:sp>
      <p:sp>
        <p:nvSpPr>
          <p:cNvPr id="11" name="Text 7"/>
          <p:cNvSpPr/>
          <p:nvPr/>
        </p:nvSpPr>
        <p:spPr>
          <a:xfrm>
            <a:off x="3429000" y="3098602"/>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Data Type</a:t>
            </a:r>
            <a:endParaRPr lang="en-US" sz="1361" dirty="0"/>
          </a:p>
        </p:txBody>
      </p:sp>
      <p:sp>
        <p:nvSpPr>
          <p:cNvPr id="12" name="Text 8"/>
          <p:cNvSpPr/>
          <p:nvPr/>
        </p:nvSpPr>
        <p:spPr>
          <a:xfrm>
            <a:off x="6068139" y="309860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a:t>
            </a:r>
            <a:endParaRPr lang="en-US" sz="1361" dirty="0"/>
          </a:p>
        </p:txBody>
      </p:sp>
      <p:sp>
        <p:nvSpPr>
          <p:cNvPr id="13" name="Shape 9"/>
          <p:cNvSpPr/>
          <p:nvPr/>
        </p:nvSpPr>
        <p:spPr>
          <a:xfrm>
            <a:off x="612458" y="3486388"/>
            <a:ext cx="7918252" cy="775573"/>
          </a:xfrm>
          <a:prstGeom prst="rect">
            <a:avLst/>
          </a:prstGeom>
          <a:solidFill>
            <a:srgbClr val="000000">
              <a:alpha val="4000"/>
            </a:srgbClr>
          </a:solidFill>
          <a:ln/>
        </p:spPr>
      </p:sp>
      <p:sp>
        <p:nvSpPr>
          <p:cNvPr id="14" name="Text 10"/>
          <p:cNvSpPr/>
          <p:nvPr/>
        </p:nvSpPr>
        <p:spPr>
          <a:xfrm>
            <a:off x="786051" y="3597593"/>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ProgramID</a:t>
            </a:r>
            <a:endParaRPr lang="en-US" sz="1361" dirty="0"/>
          </a:p>
        </p:txBody>
      </p:sp>
      <p:sp>
        <p:nvSpPr>
          <p:cNvPr id="15" name="Text 11"/>
          <p:cNvSpPr/>
          <p:nvPr/>
        </p:nvSpPr>
        <p:spPr>
          <a:xfrm>
            <a:off x="3429000" y="3597593"/>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INT</a:t>
            </a:r>
            <a:endParaRPr lang="en-US" sz="1361" dirty="0"/>
          </a:p>
        </p:txBody>
      </p:sp>
      <p:sp>
        <p:nvSpPr>
          <p:cNvPr id="16" name="Text 12"/>
          <p:cNvSpPr/>
          <p:nvPr/>
        </p:nvSpPr>
        <p:spPr>
          <a:xfrm>
            <a:off x="6068139" y="3597593"/>
            <a:ext cx="2289810"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Unique identifier for each program</a:t>
            </a:r>
            <a:endParaRPr lang="en-US" sz="1361" dirty="0"/>
          </a:p>
        </p:txBody>
      </p:sp>
      <p:sp>
        <p:nvSpPr>
          <p:cNvPr id="17" name="Shape 13"/>
          <p:cNvSpPr/>
          <p:nvPr/>
        </p:nvSpPr>
        <p:spPr>
          <a:xfrm>
            <a:off x="612458" y="4261961"/>
            <a:ext cx="7918252" cy="775573"/>
          </a:xfrm>
          <a:prstGeom prst="rect">
            <a:avLst/>
          </a:prstGeom>
          <a:solidFill>
            <a:srgbClr val="FFFFFF">
              <a:alpha val="4000"/>
            </a:srgbClr>
          </a:solidFill>
          <a:ln/>
        </p:spPr>
      </p:sp>
      <p:sp>
        <p:nvSpPr>
          <p:cNvPr id="18" name="Text 14"/>
          <p:cNvSpPr/>
          <p:nvPr/>
        </p:nvSpPr>
        <p:spPr>
          <a:xfrm>
            <a:off x="786051" y="4373166"/>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Name</a:t>
            </a:r>
            <a:endParaRPr lang="en-US" sz="1361" dirty="0"/>
          </a:p>
        </p:txBody>
      </p:sp>
      <p:sp>
        <p:nvSpPr>
          <p:cNvPr id="19" name="Text 15"/>
          <p:cNvSpPr/>
          <p:nvPr/>
        </p:nvSpPr>
        <p:spPr>
          <a:xfrm>
            <a:off x="3429000" y="4373166"/>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VARCHAR</a:t>
            </a:r>
            <a:endParaRPr lang="en-US" sz="1361" dirty="0"/>
          </a:p>
        </p:txBody>
      </p:sp>
      <p:sp>
        <p:nvSpPr>
          <p:cNvPr id="20" name="Text 16"/>
          <p:cNvSpPr/>
          <p:nvPr/>
        </p:nvSpPr>
        <p:spPr>
          <a:xfrm>
            <a:off x="6068139" y="4373166"/>
            <a:ext cx="2289810"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Name of the antenatal care program</a:t>
            </a:r>
            <a:endParaRPr lang="en-US" sz="1361" dirty="0"/>
          </a:p>
        </p:txBody>
      </p:sp>
      <p:sp>
        <p:nvSpPr>
          <p:cNvPr id="21" name="Shape 17"/>
          <p:cNvSpPr/>
          <p:nvPr/>
        </p:nvSpPr>
        <p:spPr>
          <a:xfrm>
            <a:off x="612458" y="5037534"/>
            <a:ext cx="7918252" cy="498991"/>
          </a:xfrm>
          <a:prstGeom prst="rect">
            <a:avLst/>
          </a:prstGeom>
          <a:solidFill>
            <a:srgbClr val="000000">
              <a:alpha val="4000"/>
            </a:srgbClr>
          </a:solidFill>
          <a:ln/>
        </p:spPr>
      </p:sp>
      <p:sp>
        <p:nvSpPr>
          <p:cNvPr id="22" name="Text 18"/>
          <p:cNvSpPr/>
          <p:nvPr/>
        </p:nvSpPr>
        <p:spPr>
          <a:xfrm>
            <a:off x="786051" y="5148739"/>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a:t>
            </a:r>
            <a:endParaRPr lang="en-US" sz="1361" dirty="0"/>
          </a:p>
        </p:txBody>
      </p:sp>
      <p:sp>
        <p:nvSpPr>
          <p:cNvPr id="23" name="Text 19"/>
          <p:cNvSpPr/>
          <p:nvPr/>
        </p:nvSpPr>
        <p:spPr>
          <a:xfrm>
            <a:off x="3429000" y="5148739"/>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TEXT</a:t>
            </a:r>
            <a:endParaRPr lang="en-US" sz="1361" dirty="0"/>
          </a:p>
        </p:txBody>
      </p:sp>
      <p:sp>
        <p:nvSpPr>
          <p:cNvPr id="24" name="Text 20"/>
          <p:cNvSpPr/>
          <p:nvPr/>
        </p:nvSpPr>
        <p:spPr>
          <a:xfrm>
            <a:off x="6068139" y="5148739"/>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 of the program</a:t>
            </a:r>
            <a:endParaRPr lang="en-US" sz="1361" dirty="0"/>
          </a:p>
        </p:txBody>
      </p:sp>
      <p:sp>
        <p:nvSpPr>
          <p:cNvPr id="25" name="Shape 21"/>
          <p:cNvSpPr/>
          <p:nvPr/>
        </p:nvSpPr>
        <p:spPr>
          <a:xfrm>
            <a:off x="612458" y="5536525"/>
            <a:ext cx="7918252" cy="498991"/>
          </a:xfrm>
          <a:prstGeom prst="rect">
            <a:avLst/>
          </a:prstGeom>
          <a:solidFill>
            <a:srgbClr val="FFFFFF">
              <a:alpha val="4000"/>
            </a:srgbClr>
          </a:solidFill>
          <a:ln/>
        </p:spPr>
      </p:sp>
      <p:sp>
        <p:nvSpPr>
          <p:cNvPr id="26" name="Text 22"/>
          <p:cNvSpPr/>
          <p:nvPr/>
        </p:nvSpPr>
        <p:spPr>
          <a:xfrm>
            <a:off x="786051" y="5647730"/>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StartDate</a:t>
            </a:r>
            <a:endParaRPr lang="en-US" sz="1361" dirty="0"/>
          </a:p>
        </p:txBody>
      </p:sp>
      <p:sp>
        <p:nvSpPr>
          <p:cNvPr id="27" name="Text 23"/>
          <p:cNvSpPr/>
          <p:nvPr/>
        </p:nvSpPr>
        <p:spPr>
          <a:xfrm>
            <a:off x="3429000" y="5647730"/>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28" name="Text 24"/>
          <p:cNvSpPr/>
          <p:nvPr/>
        </p:nvSpPr>
        <p:spPr>
          <a:xfrm>
            <a:off x="6068139" y="5647730"/>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Program start date</a:t>
            </a:r>
            <a:endParaRPr lang="en-US" sz="1361" dirty="0"/>
          </a:p>
        </p:txBody>
      </p:sp>
      <p:sp>
        <p:nvSpPr>
          <p:cNvPr id="29" name="Shape 25"/>
          <p:cNvSpPr/>
          <p:nvPr/>
        </p:nvSpPr>
        <p:spPr>
          <a:xfrm>
            <a:off x="612458" y="6035516"/>
            <a:ext cx="7918252" cy="498991"/>
          </a:xfrm>
          <a:prstGeom prst="rect">
            <a:avLst/>
          </a:prstGeom>
          <a:solidFill>
            <a:srgbClr val="000000">
              <a:alpha val="4000"/>
            </a:srgbClr>
          </a:solidFill>
          <a:ln/>
        </p:spPr>
      </p:sp>
      <p:sp>
        <p:nvSpPr>
          <p:cNvPr id="30" name="Text 26"/>
          <p:cNvSpPr/>
          <p:nvPr/>
        </p:nvSpPr>
        <p:spPr>
          <a:xfrm>
            <a:off x="786051" y="6146721"/>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EndDate</a:t>
            </a:r>
            <a:endParaRPr lang="en-US" sz="1361" dirty="0"/>
          </a:p>
        </p:txBody>
      </p:sp>
      <p:sp>
        <p:nvSpPr>
          <p:cNvPr id="31" name="Text 27"/>
          <p:cNvSpPr/>
          <p:nvPr/>
        </p:nvSpPr>
        <p:spPr>
          <a:xfrm>
            <a:off x="3429000" y="6146721"/>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32" name="Text 28"/>
          <p:cNvSpPr/>
          <p:nvPr/>
        </p:nvSpPr>
        <p:spPr>
          <a:xfrm>
            <a:off x="6068139" y="6146721"/>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Program end date</a:t>
            </a:r>
            <a:endParaRPr lang="en-US" sz="1361" dirty="0"/>
          </a:p>
        </p:txBody>
      </p:sp>
      <p:sp>
        <p:nvSpPr>
          <p:cNvPr id="33" name="Shape 29"/>
          <p:cNvSpPr/>
          <p:nvPr/>
        </p:nvSpPr>
        <p:spPr>
          <a:xfrm>
            <a:off x="612458" y="6534507"/>
            <a:ext cx="7918252" cy="498991"/>
          </a:xfrm>
          <a:prstGeom prst="rect">
            <a:avLst/>
          </a:prstGeom>
          <a:solidFill>
            <a:srgbClr val="FFFFFF">
              <a:alpha val="4000"/>
            </a:srgbClr>
          </a:solidFill>
          <a:ln/>
        </p:spPr>
      </p:sp>
      <p:sp>
        <p:nvSpPr>
          <p:cNvPr id="34" name="Text 30"/>
          <p:cNvSpPr/>
          <p:nvPr/>
        </p:nvSpPr>
        <p:spPr>
          <a:xfrm>
            <a:off x="786051" y="664571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TargetArea</a:t>
            </a:r>
            <a:endParaRPr lang="en-US" sz="1361" dirty="0"/>
          </a:p>
        </p:txBody>
      </p:sp>
      <p:sp>
        <p:nvSpPr>
          <p:cNvPr id="35" name="Text 31"/>
          <p:cNvSpPr/>
          <p:nvPr/>
        </p:nvSpPr>
        <p:spPr>
          <a:xfrm>
            <a:off x="3429000" y="6645712"/>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VARCHAR</a:t>
            </a:r>
            <a:endParaRPr lang="en-US" sz="1361" dirty="0"/>
          </a:p>
        </p:txBody>
      </p:sp>
      <p:sp>
        <p:nvSpPr>
          <p:cNvPr id="36" name="Text 32"/>
          <p:cNvSpPr/>
          <p:nvPr/>
        </p:nvSpPr>
        <p:spPr>
          <a:xfrm>
            <a:off x="6068139" y="664571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Geographical area targeted</a:t>
            </a:r>
            <a:endParaRPr lang="en-US" sz="1361" dirty="0"/>
          </a:p>
        </p:txBody>
      </p:sp>
      <p:pic>
        <p:nvPicPr>
          <p:cNvPr id="3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1188363"/>
            <a:ext cx="4562118" cy="508159"/>
          </a:xfrm>
          <a:prstGeom prst="rect">
            <a:avLst/>
          </a:prstGeom>
          <a:noFill/>
          <a:ln/>
        </p:spPr>
        <p:txBody>
          <a:bodyPr wrap="none" rtlCol="0" anchor="t"/>
          <a:lstStyle/>
          <a:p>
            <a:pPr marL="0" indent="0">
              <a:lnSpc>
                <a:spcPts val="4002"/>
              </a:lnSpc>
              <a:buNone/>
            </a:pPr>
            <a:r>
              <a:rPr lang="en-US" sz="3202" dirty="0">
                <a:solidFill>
                  <a:srgbClr val="FFFFFF"/>
                </a:solidFill>
                <a:latin typeface="Kanit" pitchFamily="34" charset="0"/>
                <a:ea typeface="Kanit" pitchFamily="34" charset="-122"/>
                <a:cs typeface="Kanit" pitchFamily="34" charset="-120"/>
              </a:rPr>
              <a:t>Educationsessions Entity</a:t>
            </a:r>
            <a:endParaRPr lang="en-US" sz="3202" dirty="0"/>
          </a:p>
        </p:txBody>
      </p:sp>
      <p:sp>
        <p:nvSpPr>
          <p:cNvPr id="7" name="Text 3"/>
          <p:cNvSpPr/>
          <p:nvPr/>
        </p:nvSpPr>
        <p:spPr>
          <a:xfrm>
            <a:off x="604837" y="1955721"/>
            <a:ext cx="7934325" cy="829747"/>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The Educationsessions entity captures details about education sessions conducted as part of antenatal care programs. This entity includes columns for SessionID, ProgramID, Topic, Date, Duration, and Location.</a:t>
            </a:r>
            <a:endParaRPr lang="en-US" sz="1361" dirty="0"/>
          </a:p>
        </p:txBody>
      </p:sp>
      <p:sp>
        <p:nvSpPr>
          <p:cNvPr id="8" name="Shape 4"/>
          <p:cNvSpPr/>
          <p:nvPr/>
        </p:nvSpPr>
        <p:spPr>
          <a:xfrm>
            <a:off x="604837" y="2979777"/>
            <a:ext cx="7934325" cy="4061341"/>
          </a:xfrm>
          <a:prstGeom prst="roundRect">
            <a:avLst>
              <a:gd name="adj" fmla="val 638"/>
            </a:avLst>
          </a:prstGeom>
          <a:noFill/>
          <a:ln w="7620">
            <a:solidFill>
              <a:srgbClr val="FFFFFF">
                <a:alpha val="24000"/>
              </a:srgbClr>
            </a:solidFill>
            <a:prstDash val="solid"/>
          </a:ln>
        </p:spPr>
      </p:sp>
      <p:sp>
        <p:nvSpPr>
          <p:cNvPr id="9" name="Shape 5"/>
          <p:cNvSpPr/>
          <p:nvPr/>
        </p:nvSpPr>
        <p:spPr>
          <a:xfrm>
            <a:off x="612458" y="2987397"/>
            <a:ext cx="7918252" cy="498991"/>
          </a:xfrm>
          <a:prstGeom prst="rect">
            <a:avLst/>
          </a:prstGeom>
          <a:solidFill>
            <a:srgbClr val="FFFFFF">
              <a:alpha val="4000"/>
            </a:srgbClr>
          </a:solidFill>
          <a:ln/>
        </p:spPr>
      </p:sp>
      <p:sp>
        <p:nvSpPr>
          <p:cNvPr id="10" name="Text 6"/>
          <p:cNvSpPr/>
          <p:nvPr/>
        </p:nvSpPr>
        <p:spPr>
          <a:xfrm>
            <a:off x="786051" y="309860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Column Name</a:t>
            </a:r>
            <a:endParaRPr lang="en-US" sz="1361" dirty="0"/>
          </a:p>
        </p:txBody>
      </p:sp>
      <p:sp>
        <p:nvSpPr>
          <p:cNvPr id="11" name="Text 7"/>
          <p:cNvSpPr/>
          <p:nvPr/>
        </p:nvSpPr>
        <p:spPr>
          <a:xfrm>
            <a:off x="3429000" y="3098602"/>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Data Type</a:t>
            </a:r>
            <a:endParaRPr lang="en-US" sz="1361" dirty="0"/>
          </a:p>
        </p:txBody>
      </p:sp>
      <p:sp>
        <p:nvSpPr>
          <p:cNvPr id="12" name="Text 8"/>
          <p:cNvSpPr/>
          <p:nvPr/>
        </p:nvSpPr>
        <p:spPr>
          <a:xfrm>
            <a:off x="6068139" y="309860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Description</a:t>
            </a:r>
            <a:endParaRPr lang="en-US" sz="1361" dirty="0"/>
          </a:p>
        </p:txBody>
      </p:sp>
      <p:sp>
        <p:nvSpPr>
          <p:cNvPr id="13" name="Shape 9"/>
          <p:cNvSpPr/>
          <p:nvPr/>
        </p:nvSpPr>
        <p:spPr>
          <a:xfrm>
            <a:off x="612458" y="3486388"/>
            <a:ext cx="7918252" cy="775573"/>
          </a:xfrm>
          <a:prstGeom prst="rect">
            <a:avLst/>
          </a:prstGeom>
          <a:solidFill>
            <a:srgbClr val="000000">
              <a:alpha val="4000"/>
            </a:srgbClr>
          </a:solidFill>
          <a:ln/>
        </p:spPr>
      </p:sp>
      <p:sp>
        <p:nvSpPr>
          <p:cNvPr id="14" name="Text 10"/>
          <p:cNvSpPr/>
          <p:nvPr/>
        </p:nvSpPr>
        <p:spPr>
          <a:xfrm>
            <a:off x="786051" y="3597593"/>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SessionID</a:t>
            </a:r>
            <a:endParaRPr lang="en-US" sz="1361" dirty="0"/>
          </a:p>
        </p:txBody>
      </p:sp>
      <p:sp>
        <p:nvSpPr>
          <p:cNvPr id="15" name="Text 11"/>
          <p:cNvSpPr/>
          <p:nvPr/>
        </p:nvSpPr>
        <p:spPr>
          <a:xfrm>
            <a:off x="3429000" y="3597593"/>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INT</a:t>
            </a:r>
            <a:endParaRPr lang="en-US" sz="1361" dirty="0"/>
          </a:p>
        </p:txBody>
      </p:sp>
      <p:sp>
        <p:nvSpPr>
          <p:cNvPr id="16" name="Text 12"/>
          <p:cNvSpPr/>
          <p:nvPr/>
        </p:nvSpPr>
        <p:spPr>
          <a:xfrm>
            <a:off x="6068139" y="3597593"/>
            <a:ext cx="2289810"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Unique identifier for each session</a:t>
            </a:r>
            <a:endParaRPr lang="en-US" sz="1361" dirty="0"/>
          </a:p>
        </p:txBody>
      </p:sp>
      <p:sp>
        <p:nvSpPr>
          <p:cNvPr id="17" name="Shape 13"/>
          <p:cNvSpPr/>
          <p:nvPr/>
        </p:nvSpPr>
        <p:spPr>
          <a:xfrm>
            <a:off x="612458" y="4261961"/>
            <a:ext cx="7918252" cy="775573"/>
          </a:xfrm>
          <a:prstGeom prst="rect">
            <a:avLst/>
          </a:prstGeom>
          <a:solidFill>
            <a:srgbClr val="FFFFFF">
              <a:alpha val="4000"/>
            </a:srgbClr>
          </a:solidFill>
          <a:ln/>
        </p:spPr>
      </p:sp>
      <p:sp>
        <p:nvSpPr>
          <p:cNvPr id="18" name="Text 14"/>
          <p:cNvSpPr/>
          <p:nvPr/>
        </p:nvSpPr>
        <p:spPr>
          <a:xfrm>
            <a:off x="786051" y="4373166"/>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ProgramID</a:t>
            </a:r>
            <a:endParaRPr lang="en-US" sz="1361" dirty="0"/>
          </a:p>
        </p:txBody>
      </p:sp>
      <p:sp>
        <p:nvSpPr>
          <p:cNvPr id="19" name="Text 15"/>
          <p:cNvSpPr/>
          <p:nvPr/>
        </p:nvSpPr>
        <p:spPr>
          <a:xfrm>
            <a:off x="3429000" y="4373166"/>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INT</a:t>
            </a:r>
            <a:endParaRPr lang="en-US" sz="1361" dirty="0"/>
          </a:p>
        </p:txBody>
      </p:sp>
      <p:sp>
        <p:nvSpPr>
          <p:cNvPr id="20" name="Text 16"/>
          <p:cNvSpPr/>
          <p:nvPr/>
        </p:nvSpPr>
        <p:spPr>
          <a:xfrm>
            <a:off x="6068139" y="4373166"/>
            <a:ext cx="2289810" cy="553164"/>
          </a:xfrm>
          <a:prstGeom prst="rect">
            <a:avLst/>
          </a:prstGeom>
          <a:noFill/>
          <a:ln/>
        </p:spPr>
        <p:txBody>
          <a:bodyPr wrap="squar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ID of the related antenatal care program</a:t>
            </a:r>
            <a:endParaRPr lang="en-US" sz="1361" dirty="0"/>
          </a:p>
        </p:txBody>
      </p:sp>
      <p:sp>
        <p:nvSpPr>
          <p:cNvPr id="21" name="Shape 17"/>
          <p:cNvSpPr/>
          <p:nvPr/>
        </p:nvSpPr>
        <p:spPr>
          <a:xfrm>
            <a:off x="612458" y="5037534"/>
            <a:ext cx="7918252" cy="498991"/>
          </a:xfrm>
          <a:prstGeom prst="rect">
            <a:avLst/>
          </a:prstGeom>
          <a:solidFill>
            <a:srgbClr val="000000">
              <a:alpha val="4000"/>
            </a:srgbClr>
          </a:solidFill>
          <a:ln/>
        </p:spPr>
      </p:sp>
      <p:sp>
        <p:nvSpPr>
          <p:cNvPr id="22" name="Text 18"/>
          <p:cNvSpPr/>
          <p:nvPr/>
        </p:nvSpPr>
        <p:spPr>
          <a:xfrm>
            <a:off x="786051" y="5148739"/>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Topic</a:t>
            </a:r>
            <a:endParaRPr lang="en-US" sz="1361" dirty="0"/>
          </a:p>
        </p:txBody>
      </p:sp>
      <p:sp>
        <p:nvSpPr>
          <p:cNvPr id="23" name="Text 19"/>
          <p:cNvSpPr/>
          <p:nvPr/>
        </p:nvSpPr>
        <p:spPr>
          <a:xfrm>
            <a:off x="3429000" y="5148739"/>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VARCHAR</a:t>
            </a:r>
            <a:endParaRPr lang="en-US" sz="1361" dirty="0"/>
          </a:p>
        </p:txBody>
      </p:sp>
      <p:sp>
        <p:nvSpPr>
          <p:cNvPr id="24" name="Text 20"/>
          <p:cNvSpPr/>
          <p:nvPr/>
        </p:nvSpPr>
        <p:spPr>
          <a:xfrm>
            <a:off x="6068139" y="5148739"/>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Topic of the session</a:t>
            </a:r>
            <a:endParaRPr lang="en-US" sz="1361" dirty="0"/>
          </a:p>
        </p:txBody>
      </p:sp>
      <p:sp>
        <p:nvSpPr>
          <p:cNvPr id="25" name="Shape 21"/>
          <p:cNvSpPr/>
          <p:nvPr/>
        </p:nvSpPr>
        <p:spPr>
          <a:xfrm>
            <a:off x="612458" y="5536525"/>
            <a:ext cx="7918252" cy="498991"/>
          </a:xfrm>
          <a:prstGeom prst="rect">
            <a:avLst/>
          </a:prstGeom>
          <a:solidFill>
            <a:srgbClr val="FFFFFF">
              <a:alpha val="4000"/>
            </a:srgbClr>
          </a:solidFill>
          <a:ln/>
        </p:spPr>
      </p:sp>
      <p:sp>
        <p:nvSpPr>
          <p:cNvPr id="26" name="Text 22"/>
          <p:cNvSpPr/>
          <p:nvPr/>
        </p:nvSpPr>
        <p:spPr>
          <a:xfrm>
            <a:off x="786051" y="5647730"/>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27" name="Text 23"/>
          <p:cNvSpPr/>
          <p:nvPr/>
        </p:nvSpPr>
        <p:spPr>
          <a:xfrm>
            <a:off x="3429000" y="5647730"/>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a:t>
            </a:r>
            <a:endParaRPr lang="en-US" sz="1361" dirty="0"/>
          </a:p>
        </p:txBody>
      </p:sp>
      <p:sp>
        <p:nvSpPr>
          <p:cNvPr id="28" name="Text 24"/>
          <p:cNvSpPr/>
          <p:nvPr/>
        </p:nvSpPr>
        <p:spPr>
          <a:xfrm>
            <a:off x="6068139" y="5647730"/>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Date of the session</a:t>
            </a:r>
            <a:endParaRPr lang="en-US" sz="1361" dirty="0"/>
          </a:p>
        </p:txBody>
      </p:sp>
      <p:sp>
        <p:nvSpPr>
          <p:cNvPr id="29" name="Shape 25"/>
          <p:cNvSpPr/>
          <p:nvPr/>
        </p:nvSpPr>
        <p:spPr>
          <a:xfrm>
            <a:off x="612458" y="6035516"/>
            <a:ext cx="7918252" cy="498991"/>
          </a:xfrm>
          <a:prstGeom prst="rect">
            <a:avLst/>
          </a:prstGeom>
          <a:solidFill>
            <a:srgbClr val="000000">
              <a:alpha val="4000"/>
            </a:srgbClr>
          </a:solidFill>
          <a:ln/>
        </p:spPr>
      </p:sp>
      <p:sp>
        <p:nvSpPr>
          <p:cNvPr id="30" name="Text 26"/>
          <p:cNvSpPr/>
          <p:nvPr/>
        </p:nvSpPr>
        <p:spPr>
          <a:xfrm>
            <a:off x="786051" y="6146721"/>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Duration</a:t>
            </a:r>
            <a:endParaRPr lang="en-US" sz="1361" dirty="0"/>
          </a:p>
        </p:txBody>
      </p:sp>
      <p:sp>
        <p:nvSpPr>
          <p:cNvPr id="31" name="Text 27"/>
          <p:cNvSpPr/>
          <p:nvPr/>
        </p:nvSpPr>
        <p:spPr>
          <a:xfrm>
            <a:off x="3429000" y="6146721"/>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TIME</a:t>
            </a:r>
            <a:endParaRPr lang="en-US" sz="1361" dirty="0"/>
          </a:p>
        </p:txBody>
      </p:sp>
      <p:sp>
        <p:nvSpPr>
          <p:cNvPr id="32" name="Text 28"/>
          <p:cNvSpPr/>
          <p:nvPr/>
        </p:nvSpPr>
        <p:spPr>
          <a:xfrm>
            <a:off x="6068139" y="6146721"/>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Duration of the session</a:t>
            </a:r>
            <a:endParaRPr lang="en-US" sz="1361" dirty="0"/>
          </a:p>
        </p:txBody>
      </p:sp>
      <p:sp>
        <p:nvSpPr>
          <p:cNvPr id="33" name="Shape 29"/>
          <p:cNvSpPr/>
          <p:nvPr/>
        </p:nvSpPr>
        <p:spPr>
          <a:xfrm>
            <a:off x="612458" y="6534507"/>
            <a:ext cx="7918252" cy="498991"/>
          </a:xfrm>
          <a:prstGeom prst="rect">
            <a:avLst/>
          </a:prstGeom>
          <a:solidFill>
            <a:srgbClr val="FFFFFF">
              <a:alpha val="4000"/>
            </a:srgbClr>
          </a:solidFill>
          <a:ln/>
        </p:spPr>
      </p:sp>
      <p:sp>
        <p:nvSpPr>
          <p:cNvPr id="34" name="Text 30"/>
          <p:cNvSpPr/>
          <p:nvPr/>
        </p:nvSpPr>
        <p:spPr>
          <a:xfrm>
            <a:off x="786051" y="664571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Location</a:t>
            </a:r>
            <a:endParaRPr lang="en-US" sz="1361" dirty="0"/>
          </a:p>
        </p:txBody>
      </p:sp>
      <p:sp>
        <p:nvSpPr>
          <p:cNvPr id="35" name="Text 31"/>
          <p:cNvSpPr/>
          <p:nvPr/>
        </p:nvSpPr>
        <p:spPr>
          <a:xfrm>
            <a:off x="3429000" y="6645712"/>
            <a:ext cx="228600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VARCHAR</a:t>
            </a:r>
            <a:endParaRPr lang="en-US" sz="1361" dirty="0"/>
          </a:p>
        </p:txBody>
      </p:sp>
      <p:sp>
        <p:nvSpPr>
          <p:cNvPr id="36" name="Text 32"/>
          <p:cNvSpPr/>
          <p:nvPr/>
        </p:nvSpPr>
        <p:spPr>
          <a:xfrm>
            <a:off x="6068139" y="6645712"/>
            <a:ext cx="2289810" cy="276582"/>
          </a:xfrm>
          <a:prstGeom prst="rect">
            <a:avLst/>
          </a:prstGeom>
          <a:noFill/>
          <a:ln/>
        </p:spPr>
        <p:txBody>
          <a:bodyPr wrap="none" rtlCol="0" anchor="t"/>
          <a:lstStyle/>
          <a:p>
            <a:pPr marL="0" indent="0">
              <a:lnSpc>
                <a:spcPts val="2177"/>
              </a:lnSpc>
              <a:buNone/>
            </a:pPr>
            <a:r>
              <a:rPr lang="en-US" sz="1361" dirty="0">
                <a:solidFill>
                  <a:srgbClr val="D9E1FF"/>
                </a:solidFill>
                <a:latin typeface="Martel Sans" pitchFamily="34" charset="0"/>
                <a:ea typeface="Martel Sans" pitchFamily="34" charset="-122"/>
                <a:cs typeface="Martel Sans" pitchFamily="34" charset="-120"/>
              </a:rPr>
              <a:t>Location of the session</a:t>
            </a:r>
            <a:endParaRPr lang="en-US" sz="1361" dirty="0"/>
          </a:p>
        </p:txBody>
      </p:sp>
      <p:pic>
        <p:nvPicPr>
          <p:cNvPr id="3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42221"/>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2317790"/>
          </a:xfrm>
          <a:prstGeom prst="rect">
            <a:avLst/>
          </a:prstGeom>
        </p:spPr>
      </p:pic>
      <p:sp>
        <p:nvSpPr>
          <p:cNvPr id="5" name="Text 2"/>
          <p:cNvSpPr/>
          <p:nvPr/>
        </p:nvSpPr>
        <p:spPr>
          <a:xfrm>
            <a:off x="2548771" y="2827615"/>
            <a:ext cx="4362807" cy="545306"/>
          </a:xfrm>
          <a:prstGeom prst="rect">
            <a:avLst/>
          </a:prstGeom>
          <a:noFill/>
          <a:ln/>
        </p:spPr>
        <p:txBody>
          <a:bodyPr wrap="none" rtlCol="0" anchor="t"/>
          <a:lstStyle/>
          <a:p>
            <a:pPr marL="0" indent="0">
              <a:lnSpc>
                <a:spcPts val="4294"/>
              </a:lnSpc>
              <a:buNone/>
            </a:pPr>
            <a:r>
              <a:rPr lang="en-US" sz="3435" dirty="0">
                <a:solidFill>
                  <a:srgbClr val="FFFFFF"/>
                </a:solidFill>
                <a:latin typeface="Kanit" pitchFamily="34" charset="0"/>
                <a:ea typeface="Kanit" pitchFamily="34" charset="-122"/>
                <a:cs typeface="Kanit" pitchFamily="34" charset="-120"/>
              </a:rPr>
              <a:t>Antenatalstaff Entity</a:t>
            </a:r>
            <a:endParaRPr lang="en-US" sz="3435" dirty="0"/>
          </a:p>
        </p:txBody>
      </p:sp>
      <p:sp>
        <p:nvSpPr>
          <p:cNvPr id="6" name="Text 3"/>
          <p:cNvSpPr/>
          <p:nvPr/>
        </p:nvSpPr>
        <p:spPr>
          <a:xfrm>
            <a:off x="2548771" y="3651052"/>
            <a:ext cx="9532858" cy="593169"/>
          </a:xfrm>
          <a:prstGeom prst="rect">
            <a:avLst/>
          </a:prstGeom>
          <a:noFill/>
          <a:ln/>
        </p:spPr>
        <p:txBody>
          <a:bodyPr wrap="squar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The Antenatalstaff entity stores information about healthcare professionals involved in providing antenatal care. This entity includes columns for StaffID, Name, Role, and FacilityID.</a:t>
            </a:r>
            <a:endParaRPr lang="en-US" sz="1460" dirty="0"/>
          </a:p>
        </p:txBody>
      </p:sp>
      <p:sp>
        <p:nvSpPr>
          <p:cNvPr id="7" name="Shape 4"/>
          <p:cNvSpPr/>
          <p:nvPr/>
        </p:nvSpPr>
        <p:spPr>
          <a:xfrm>
            <a:off x="2548771" y="4452818"/>
            <a:ext cx="9532858" cy="3279577"/>
          </a:xfrm>
          <a:prstGeom prst="roundRect">
            <a:avLst>
              <a:gd name="adj" fmla="val 848"/>
            </a:avLst>
          </a:prstGeom>
          <a:noFill/>
          <a:ln w="7620">
            <a:solidFill>
              <a:srgbClr val="FFFFFF">
                <a:alpha val="24000"/>
              </a:srgbClr>
            </a:solidFill>
            <a:prstDash val="solid"/>
          </a:ln>
        </p:spPr>
      </p:sp>
      <p:sp>
        <p:nvSpPr>
          <p:cNvPr id="8" name="Shape 5"/>
          <p:cNvSpPr/>
          <p:nvPr/>
        </p:nvSpPr>
        <p:spPr>
          <a:xfrm>
            <a:off x="2556391" y="4460438"/>
            <a:ext cx="9516666" cy="534233"/>
          </a:xfrm>
          <a:prstGeom prst="rect">
            <a:avLst/>
          </a:prstGeom>
          <a:solidFill>
            <a:srgbClr val="FFFFFF">
              <a:alpha val="4000"/>
            </a:srgbClr>
          </a:solidFill>
          <a:ln/>
        </p:spPr>
      </p:sp>
      <p:sp>
        <p:nvSpPr>
          <p:cNvPr id="9" name="Text 6"/>
          <p:cNvSpPr/>
          <p:nvPr/>
        </p:nvSpPr>
        <p:spPr>
          <a:xfrm>
            <a:off x="2742962" y="4579263"/>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Column Name</a:t>
            </a:r>
            <a:endParaRPr lang="en-US" sz="1460" dirty="0"/>
          </a:p>
        </p:txBody>
      </p:sp>
      <p:sp>
        <p:nvSpPr>
          <p:cNvPr id="10" name="Text 7"/>
          <p:cNvSpPr/>
          <p:nvPr/>
        </p:nvSpPr>
        <p:spPr>
          <a:xfrm>
            <a:off x="5918597" y="4579263"/>
            <a:ext cx="279344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Data Type</a:t>
            </a:r>
            <a:endParaRPr lang="en-US" sz="1460" dirty="0"/>
          </a:p>
        </p:txBody>
      </p:sp>
      <p:sp>
        <p:nvSpPr>
          <p:cNvPr id="11" name="Text 8"/>
          <p:cNvSpPr/>
          <p:nvPr/>
        </p:nvSpPr>
        <p:spPr>
          <a:xfrm>
            <a:off x="9090422" y="4579263"/>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Description</a:t>
            </a:r>
            <a:endParaRPr lang="en-US" sz="1460" dirty="0"/>
          </a:p>
        </p:txBody>
      </p:sp>
      <p:sp>
        <p:nvSpPr>
          <p:cNvPr id="12" name="Shape 9"/>
          <p:cNvSpPr/>
          <p:nvPr/>
        </p:nvSpPr>
        <p:spPr>
          <a:xfrm>
            <a:off x="2556391" y="4994672"/>
            <a:ext cx="9516666" cy="830818"/>
          </a:xfrm>
          <a:prstGeom prst="rect">
            <a:avLst/>
          </a:prstGeom>
          <a:solidFill>
            <a:srgbClr val="000000">
              <a:alpha val="4000"/>
            </a:srgbClr>
          </a:solidFill>
          <a:ln/>
        </p:spPr>
      </p:sp>
      <p:sp>
        <p:nvSpPr>
          <p:cNvPr id="13" name="Text 10"/>
          <p:cNvSpPr/>
          <p:nvPr/>
        </p:nvSpPr>
        <p:spPr>
          <a:xfrm>
            <a:off x="2742962" y="5113496"/>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StaffID</a:t>
            </a:r>
            <a:endParaRPr lang="en-US" sz="1460" dirty="0"/>
          </a:p>
        </p:txBody>
      </p:sp>
      <p:sp>
        <p:nvSpPr>
          <p:cNvPr id="14" name="Text 11"/>
          <p:cNvSpPr/>
          <p:nvPr/>
        </p:nvSpPr>
        <p:spPr>
          <a:xfrm>
            <a:off x="5918597" y="5113496"/>
            <a:ext cx="279344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INT</a:t>
            </a:r>
            <a:endParaRPr lang="en-US" sz="1460" dirty="0"/>
          </a:p>
        </p:txBody>
      </p:sp>
      <p:sp>
        <p:nvSpPr>
          <p:cNvPr id="15" name="Text 12"/>
          <p:cNvSpPr/>
          <p:nvPr/>
        </p:nvSpPr>
        <p:spPr>
          <a:xfrm>
            <a:off x="9090422" y="5113496"/>
            <a:ext cx="2797254" cy="593169"/>
          </a:xfrm>
          <a:prstGeom prst="rect">
            <a:avLst/>
          </a:prstGeom>
          <a:noFill/>
          <a:ln/>
        </p:spPr>
        <p:txBody>
          <a:bodyPr wrap="squar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Unique identifier for each staff member</a:t>
            </a:r>
            <a:endParaRPr lang="en-US" sz="1460" dirty="0"/>
          </a:p>
        </p:txBody>
      </p:sp>
      <p:sp>
        <p:nvSpPr>
          <p:cNvPr id="16" name="Shape 13"/>
          <p:cNvSpPr/>
          <p:nvPr/>
        </p:nvSpPr>
        <p:spPr>
          <a:xfrm>
            <a:off x="2556391" y="5825490"/>
            <a:ext cx="9516666" cy="534233"/>
          </a:xfrm>
          <a:prstGeom prst="rect">
            <a:avLst/>
          </a:prstGeom>
          <a:solidFill>
            <a:srgbClr val="FFFFFF">
              <a:alpha val="4000"/>
            </a:srgbClr>
          </a:solidFill>
          <a:ln/>
        </p:spPr>
      </p:sp>
      <p:sp>
        <p:nvSpPr>
          <p:cNvPr id="17" name="Text 14"/>
          <p:cNvSpPr/>
          <p:nvPr/>
        </p:nvSpPr>
        <p:spPr>
          <a:xfrm>
            <a:off x="2742962" y="5944314"/>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Name</a:t>
            </a:r>
            <a:endParaRPr lang="en-US" sz="1460" dirty="0"/>
          </a:p>
        </p:txBody>
      </p:sp>
      <p:sp>
        <p:nvSpPr>
          <p:cNvPr id="18" name="Text 15"/>
          <p:cNvSpPr/>
          <p:nvPr/>
        </p:nvSpPr>
        <p:spPr>
          <a:xfrm>
            <a:off x="5918597" y="5944314"/>
            <a:ext cx="279344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VARCHAR</a:t>
            </a:r>
            <a:endParaRPr lang="en-US" sz="1460" dirty="0"/>
          </a:p>
        </p:txBody>
      </p:sp>
      <p:sp>
        <p:nvSpPr>
          <p:cNvPr id="19" name="Text 16"/>
          <p:cNvSpPr/>
          <p:nvPr/>
        </p:nvSpPr>
        <p:spPr>
          <a:xfrm>
            <a:off x="9090422" y="5944314"/>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Staff member's name</a:t>
            </a:r>
            <a:endParaRPr lang="en-US" sz="1460" dirty="0"/>
          </a:p>
        </p:txBody>
      </p:sp>
      <p:sp>
        <p:nvSpPr>
          <p:cNvPr id="20" name="Shape 17"/>
          <p:cNvSpPr/>
          <p:nvPr/>
        </p:nvSpPr>
        <p:spPr>
          <a:xfrm>
            <a:off x="2556391" y="6359723"/>
            <a:ext cx="9516666" cy="534233"/>
          </a:xfrm>
          <a:prstGeom prst="rect">
            <a:avLst/>
          </a:prstGeom>
          <a:solidFill>
            <a:srgbClr val="000000">
              <a:alpha val="4000"/>
            </a:srgbClr>
          </a:solidFill>
          <a:ln/>
        </p:spPr>
      </p:sp>
      <p:sp>
        <p:nvSpPr>
          <p:cNvPr id="21" name="Text 18"/>
          <p:cNvSpPr/>
          <p:nvPr/>
        </p:nvSpPr>
        <p:spPr>
          <a:xfrm>
            <a:off x="2742962" y="6478548"/>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Role</a:t>
            </a:r>
            <a:endParaRPr lang="en-US" sz="1460" dirty="0"/>
          </a:p>
        </p:txBody>
      </p:sp>
      <p:sp>
        <p:nvSpPr>
          <p:cNvPr id="22" name="Text 19"/>
          <p:cNvSpPr/>
          <p:nvPr/>
        </p:nvSpPr>
        <p:spPr>
          <a:xfrm>
            <a:off x="5918597" y="6478548"/>
            <a:ext cx="279344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VARCHAR</a:t>
            </a:r>
            <a:endParaRPr lang="en-US" sz="1460" dirty="0"/>
          </a:p>
        </p:txBody>
      </p:sp>
      <p:sp>
        <p:nvSpPr>
          <p:cNvPr id="23" name="Text 20"/>
          <p:cNvSpPr/>
          <p:nvPr/>
        </p:nvSpPr>
        <p:spPr>
          <a:xfrm>
            <a:off x="9090422" y="6478548"/>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Role (e.g., obstetrician, midwife)</a:t>
            </a:r>
            <a:endParaRPr lang="en-US" sz="1460" dirty="0"/>
          </a:p>
        </p:txBody>
      </p:sp>
      <p:sp>
        <p:nvSpPr>
          <p:cNvPr id="24" name="Shape 21"/>
          <p:cNvSpPr/>
          <p:nvPr/>
        </p:nvSpPr>
        <p:spPr>
          <a:xfrm>
            <a:off x="2556391" y="6893957"/>
            <a:ext cx="9516666" cy="830818"/>
          </a:xfrm>
          <a:prstGeom prst="rect">
            <a:avLst/>
          </a:prstGeom>
          <a:solidFill>
            <a:srgbClr val="FFFFFF">
              <a:alpha val="4000"/>
            </a:srgbClr>
          </a:solidFill>
          <a:ln/>
        </p:spPr>
      </p:sp>
      <p:sp>
        <p:nvSpPr>
          <p:cNvPr id="25" name="Text 22"/>
          <p:cNvSpPr/>
          <p:nvPr/>
        </p:nvSpPr>
        <p:spPr>
          <a:xfrm>
            <a:off x="2742962" y="7012781"/>
            <a:ext cx="279725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FacilityID</a:t>
            </a:r>
            <a:endParaRPr lang="en-US" sz="1460" dirty="0"/>
          </a:p>
        </p:txBody>
      </p:sp>
      <p:sp>
        <p:nvSpPr>
          <p:cNvPr id="26" name="Text 23"/>
          <p:cNvSpPr/>
          <p:nvPr/>
        </p:nvSpPr>
        <p:spPr>
          <a:xfrm>
            <a:off x="5918597" y="7012781"/>
            <a:ext cx="2793444" cy="296585"/>
          </a:xfrm>
          <a:prstGeom prst="rect">
            <a:avLst/>
          </a:prstGeom>
          <a:noFill/>
          <a:ln/>
        </p:spPr>
        <p:txBody>
          <a:bodyPr wrap="non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INT</a:t>
            </a:r>
            <a:endParaRPr lang="en-US" sz="1460" dirty="0"/>
          </a:p>
        </p:txBody>
      </p:sp>
      <p:sp>
        <p:nvSpPr>
          <p:cNvPr id="27" name="Text 24"/>
          <p:cNvSpPr/>
          <p:nvPr/>
        </p:nvSpPr>
        <p:spPr>
          <a:xfrm>
            <a:off x="9090422" y="7012781"/>
            <a:ext cx="2797254" cy="593169"/>
          </a:xfrm>
          <a:prstGeom prst="rect">
            <a:avLst/>
          </a:prstGeom>
          <a:noFill/>
          <a:ln/>
        </p:spPr>
        <p:txBody>
          <a:bodyPr wrap="square" rtlCol="0" anchor="t"/>
          <a:lstStyle/>
          <a:p>
            <a:pPr marL="0" indent="0">
              <a:lnSpc>
                <a:spcPts val="2336"/>
              </a:lnSpc>
              <a:buNone/>
            </a:pPr>
            <a:r>
              <a:rPr lang="en-US" sz="1460" dirty="0">
                <a:solidFill>
                  <a:srgbClr val="D9E1FF"/>
                </a:solidFill>
                <a:latin typeface="Martel Sans" pitchFamily="34" charset="0"/>
                <a:ea typeface="Martel Sans" pitchFamily="34" charset="-122"/>
                <a:cs typeface="Martel Sans" pitchFamily="34" charset="-120"/>
              </a:rPr>
              <a:t>ID of the facility where they provide care</a:t>
            </a:r>
            <a:endParaRPr lang="en-US" sz="1460" dirty="0"/>
          </a:p>
        </p:txBody>
      </p:sp>
      <p:pic>
        <p:nvPicPr>
          <p:cNvPr id="2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1" y="0"/>
            <a:ext cx="5927289" cy="8229600"/>
          </a:xfrm>
          <a:prstGeom prst="rect">
            <a:avLst/>
          </a:prstGeom>
        </p:spPr>
      </p:pic>
      <p:sp>
        <p:nvSpPr>
          <p:cNvPr id="5" name="Text 2"/>
          <p:cNvSpPr/>
          <p:nvPr/>
        </p:nvSpPr>
        <p:spPr>
          <a:xfrm>
            <a:off x="6103620" y="1192292"/>
            <a:ext cx="4149328" cy="518636"/>
          </a:xfrm>
          <a:prstGeom prst="rect">
            <a:avLst/>
          </a:prstGeom>
          <a:noFill/>
          <a:ln/>
        </p:spPr>
        <p:txBody>
          <a:bodyPr wrap="none" rtlCol="0" anchor="t"/>
          <a:lstStyle/>
          <a:p>
            <a:pPr marL="0" indent="0">
              <a:lnSpc>
                <a:spcPts val="4084"/>
              </a:lnSpc>
              <a:buNone/>
            </a:pPr>
            <a:r>
              <a:rPr lang="en-US" sz="3267" dirty="0">
                <a:solidFill>
                  <a:srgbClr val="FFFFFF"/>
                </a:solidFill>
                <a:latin typeface="Kanit" pitchFamily="34" charset="0"/>
                <a:ea typeface="Kanit" pitchFamily="34" charset="-122"/>
                <a:cs typeface="Kanit" pitchFamily="34" charset="-120"/>
              </a:rPr>
              <a:t>Data Analysis Insights</a:t>
            </a:r>
            <a:endParaRPr lang="en-US" sz="3267" dirty="0"/>
          </a:p>
        </p:txBody>
      </p:sp>
      <p:sp>
        <p:nvSpPr>
          <p:cNvPr id="6" name="Text 3"/>
          <p:cNvSpPr/>
          <p:nvPr/>
        </p:nvSpPr>
        <p:spPr>
          <a:xfrm>
            <a:off x="6103620" y="1975366"/>
            <a:ext cx="7909560" cy="1128236"/>
          </a:xfrm>
          <a:prstGeom prst="rect">
            <a:avLst/>
          </a:prstGeom>
          <a:noFill/>
          <a:ln/>
        </p:spPr>
        <p:txBody>
          <a:bodyPr wrap="square" rtlCol="0" anchor="t"/>
          <a:lstStyle/>
          <a:p>
            <a:pPr marL="0" indent="0">
              <a:lnSpc>
                <a:spcPts val="2222"/>
              </a:lnSpc>
              <a:buNone/>
            </a:pPr>
            <a:r>
              <a:rPr lang="en-US" sz="1389" dirty="0">
                <a:solidFill>
                  <a:srgbClr val="D9E1FF"/>
                </a:solidFill>
                <a:latin typeface="Martel Sans" pitchFamily="34" charset="0"/>
                <a:ea typeface="Martel Sans" pitchFamily="34" charset="-122"/>
                <a:cs typeface="Martel Sans" pitchFamily="34" charset="-120"/>
              </a:rPr>
              <a:t>By analyzing the data collected in the database, healthcare providers can gain valuable insights into antenatal care practices and identify areas for improvement. This data can be used to track trends in maternal health, identify risk factors for complications, and evaluate the effectiveness of different care programs.</a:t>
            </a:r>
            <a:endParaRPr lang="en-US" sz="1389" dirty="0"/>
          </a:p>
        </p:txBody>
      </p:sp>
      <p:sp>
        <p:nvSpPr>
          <p:cNvPr id="7" name="Shape 4"/>
          <p:cNvSpPr/>
          <p:nvPr/>
        </p:nvSpPr>
        <p:spPr>
          <a:xfrm>
            <a:off x="6103620" y="3500318"/>
            <a:ext cx="396716" cy="396716"/>
          </a:xfrm>
          <a:prstGeom prst="roundRect">
            <a:avLst>
              <a:gd name="adj" fmla="val 6668"/>
            </a:avLst>
          </a:prstGeom>
          <a:solidFill>
            <a:srgbClr val="2F2B54"/>
          </a:solidFill>
          <a:ln/>
        </p:spPr>
      </p:sp>
      <p:sp>
        <p:nvSpPr>
          <p:cNvPr id="8" name="Text 5"/>
          <p:cNvSpPr/>
          <p:nvPr/>
        </p:nvSpPr>
        <p:spPr>
          <a:xfrm>
            <a:off x="6262211" y="3574137"/>
            <a:ext cx="79415" cy="248960"/>
          </a:xfrm>
          <a:prstGeom prst="rect">
            <a:avLst/>
          </a:prstGeom>
          <a:noFill/>
          <a:ln/>
        </p:spPr>
        <p:txBody>
          <a:bodyPr wrap="none" rtlCol="0" anchor="t"/>
          <a:lstStyle/>
          <a:p>
            <a:pPr marL="0" indent="0" algn="ctr">
              <a:lnSpc>
                <a:spcPts val="1960"/>
              </a:lnSpc>
              <a:buNone/>
            </a:pPr>
            <a:r>
              <a:rPr lang="en-US" sz="1960" dirty="0">
                <a:solidFill>
                  <a:srgbClr val="D9E1FF"/>
                </a:solidFill>
                <a:latin typeface="Kanit" pitchFamily="34" charset="0"/>
                <a:ea typeface="Kanit" pitchFamily="34" charset="-122"/>
                <a:cs typeface="Kanit" pitchFamily="34" charset="-120"/>
              </a:rPr>
              <a:t>1</a:t>
            </a:r>
            <a:endParaRPr lang="en-US" sz="1960" dirty="0"/>
          </a:p>
        </p:txBody>
      </p:sp>
      <p:sp>
        <p:nvSpPr>
          <p:cNvPr id="9" name="Text 6"/>
          <p:cNvSpPr/>
          <p:nvPr/>
        </p:nvSpPr>
        <p:spPr>
          <a:xfrm>
            <a:off x="6676668" y="3500318"/>
            <a:ext cx="2074664" cy="259318"/>
          </a:xfrm>
          <a:prstGeom prst="rect">
            <a:avLst/>
          </a:prstGeom>
          <a:noFill/>
          <a:ln/>
        </p:spPr>
        <p:txBody>
          <a:bodyPr wrap="none" rtlCol="0" anchor="t"/>
          <a:lstStyle/>
          <a:p>
            <a:pPr marL="0" indent="0">
              <a:lnSpc>
                <a:spcPts val="2042"/>
              </a:lnSpc>
              <a:buNone/>
            </a:pPr>
            <a:r>
              <a:rPr lang="en-US" sz="1634" dirty="0">
                <a:solidFill>
                  <a:srgbClr val="D9E1FF"/>
                </a:solidFill>
                <a:latin typeface="Kanit" pitchFamily="34" charset="0"/>
                <a:ea typeface="Kanit" pitchFamily="34" charset="-122"/>
                <a:cs typeface="Kanit" pitchFamily="34" charset="-120"/>
              </a:rPr>
              <a:t>Trend Analysis</a:t>
            </a:r>
            <a:endParaRPr lang="en-US" sz="1634" dirty="0"/>
          </a:p>
        </p:txBody>
      </p:sp>
      <p:sp>
        <p:nvSpPr>
          <p:cNvPr id="10" name="Text 7"/>
          <p:cNvSpPr/>
          <p:nvPr/>
        </p:nvSpPr>
        <p:spPr>
          <a:xfrm>
            <a:off x="6676668" y="3865364"/>
            <a:ext cx="7336512" cy="564118"/>
          </a:xfrm>
          <a:prstGeom prst="rect">
            <a:avLst/>
          </a:prstGeom>
          <a:noFill/>
          <a:ln/>
        </p:spPr>
        <p:txBody>
          <a:bodyPr wrap="square" rtlCol="0" anchor="t"/>
          <a:lstStyle/>
          <a:p>
            <a:pPr marL="0" indent="0">
              <a:lnSpc>
                <a:spcPts val="2222"/>
              </a:lnSpc>
              <a:buNone/>
            </a:pPr>
            <a:r>
              <a:rPr lang="en-US" sz="1389" dirty="0">
                <a:solidFill>
                  <a:srgbClr val="D9E1FF"/>
                </a:solidFill>
                <a:latin typeface="Martel Sans" pitchFamily="34" charset="0"/>
                <a:ea typeface="Martel Sans" pitchFamily="34" charset="-122"/>
                <a:cs typeface="Martel Sans" pitchFamily="34" charset="-120"/>
              </a:rPr>
              <a:t>Analyzing data over time can reveal trends in antenatal care utilization, maternal health outcomes, and the effectiveness of different interventions.</a:t>
            </a:r>
            <a:endParaRPr lang="en-US" sz="1389" dirty="0"/>
          </a:p>
        </p:txBody>
      </p:sp>
      <p:sp>
        <p:nvSpPr>
          <p:cNvPr id="11" name="Shape 8"/>
          <p:cNvSpPr/>
          <p:nvPr/>
        </p:nvSpPr>
        <p:spPr>
          <a:xfrm>
            <a:off x="6103620" y="4804172"/>
            <a:ext cx="396716" cy="396716"/>
          </a:xfrm>
          <a:prstGeom prst="roundRect">
            <a:avLst>
              <a:gd name="adj" fmla="val 6668"/>
            </a:avLst>
          </a:prstGeom>
          <a:solidFill>
            <a:srgbClr val="2F2B54"/>
          </a:solidFill>
          <a:ln/>
        </p:spPr>
      </p:sp>
      <p:sp>
        <p:nvSpPr>
          <p:cNvPr id="12" name="Text 9"/>
          <p:cNvSpPr/>
          <p:nvPr/>
        </p:nvSpPr>
        <p:spPr>
          <a:xfrm>
            <a:off x="6238637" y="4877991"/>
            <a:ext cx="126683" cy="248960"/>
          </a:xfrm>
          <a:prstGeom prst="rect">
            <a:avLst/>
          </a:prstGeom>
          <a:noFill/>
          <a:ln/>
        </p:spPr>
        <p:txBody>
          <a:bodyPr wrap="none" rtlCol="0" anchor="t"/>
          <a:lstStyle/>
          <a:p>
            <a:pPr marL="0" indent="0" algn="ctr">
              <a:lnSpc>
                <a:spcPts val="1960"/>
              </a:lnSpc>
              <a:buNone/>
            </a:pPr>
            <a:r>
              <a:rPr lang="en-US" sz="1960" dirty="0">
                <a:solidFill>
                  <a:srgbClr val="D9E1FF"/>
                </a:solidFill>
                <a:latin typeface="Kanit" pitchFamily="34" charset="0"/>
                <a:ea typeface="Kanit" pitchFamily="34" charset="-122"/>
                <a:cs typeface="Kanit" pitchFamily="34" charset="-120"/>
              </a:rPr>
              <a:t>2</a:t>
            </a:r>
            <a:endParaRPr lang="en-US" sz="1960" dirty="0"/>
          </a:p>
        </p:txBody>
      </p:sp>
      <p:sp>
        <p:nvSpPr>
          <p:cNvPr id="13" name="Text 10"/>
          <p:cNvSpPr/>
          <p:nvPr/>
        </p:nvSpPr>
        <p:spPr>
          <a:xfrm>
            <a:off x="6676668" y="4804172"/>
            <a:ext cx="2304336" cy="259318"/>
          </a:xfrm>
          <a:prstGeom prst="rect">
            <a:avLst/>
          </a:prstGeom>
          <a:noFill/>
          <a:ln/>
        </p:spPr>
        <p:txBody>
          <a:bodyPr wrap="none" rtlCol="0" anchor="t"/>
          <a:lstStyle/>
          <a:p>
            <a:pPr marL="0" indent="0">
              <a:lnSpc>
                <a:spcPts val="2042"/>
              </a:lnSpc>
              <a:buNone/>
            </a:pPr>
            <a:r>
              <a:rPr lang="en-US" sz="1634" dirty="0">
                <a:solidFill>
                  <a:srgbClr val="D9E1FF"/>
                </a:solidFill>
                <a:latin typeface="Kanit" pitchFamily="34" charset="0"/>
                <a:ea typeface="Kanit" pitchFamily="34" charset="-122"/>
                <a:cs typeface="Kanit" pitchFamily="34" charset="-120"/>
              </a:rPr>
              <a:t>Risk Factor Identification</a:t>
            </a:r>
            <a:endParaRPr lang="en-US" sz="1634" dirty="0"/>
          </a:p>
        </p:txBody>
      </p:sp>
      <p:sp>
        <p:nvSpPr>
          <p:cNvPr id="14" name="Text 11"/>
          <p:cNvSpPr/>
          <p:nvPr/>
        </p:nvSpPr>
        <p:spPr>
          <a:xfrm>
            <a:off x="6676668" y="5169218"/>
            <a:ext cx="7336512" cy="564118"/>
          </a:xfrm>
          <a:prstGeom prst="rect">
            <a:avLst/>
          </a:prstGeom>
          <a:noFill/>
          <a:ln/>
        </p:spPr>
        <p:txBody>
          <a:bodyPr wrap="square" rtlCol="0" anchor="t"/>
          <a:lstStyle/>
          <a:p>
            <a:pPr marL="0" indent="0">
              <a:lnSpc>
                <a:spcPts val="2222"/>
              </a:lnSpc>
              <a:buNone/>
            </a:pPr>
            <a:r>
              <a:rPr lang="en-US" sz="1389" dirty="0">
                <a:solidFill>
                  <a:srgbClr val="D9E1FF"/>
                </a:solidFill>
                <a:latin typeface="Martel Sans" pitchFamily="34" charset="0"/>
                <a:ea typeface="Martel Sans" pitchFamily="34" charset="-122"/>
                <a:cs typeface="Martel Sans" pitchFamily="34" charset="-120"/>
              </a:rPr>
              <a:t>Identifying risk factors for complications during pregnancy and childbirth can help healthcare providers target interventions and provide personalized care.</a:t>
            </a:r>
            <a:endParaRPr lang="en-US" sz="1389" dirty="0"/>
          </a:p>
        </p:txBody>
      </p:sp>
      <p:sp>
        <p:nvSpPr>
          <p:cNvPr id="15" name="Shape 12"/>
          <p:cNvSpPr/>
          <p:nvPr/>
        </p:nvSpPr>
        <p:spPr>
          <a:xfrm>
            <a:off x="6103620" y="6108025"/>
            <a:ext cx="396716" cy="396716"/>
          </a:xfrm>
          <a:prstGeom prst="roundRect">
            <a:avLst>
              <a:gd name="adj" fmla="val 6668"/>
            </a:avLst>
          </a:prstGeom>
          <a:solidFill>
            <a:srgbClr val="2F2B54"/>
          </a:solidFill>
          <a:ln/>
        </p:spPr>
      </p:sp>
      <p:sp>
        <p:nvSpPr>
          <p:cNvPr id="16" name="Text 13"/>
          <p:cNvSpPr/>
          <p:nvPr/>
        </p:nvSpPr>
        <p:spPr>
          <a:xfrm>
            <a:off x="6237327" y="6181844"/>
            <a:ext cx="129183" cy="248960"/>
          </a:xfrm>
          <a:prstGeom prst="rect">
            <a:avLst/>
          </a:prstGeom>
          <a:noFill/>
          <a:ln/>
        </p:spPr>
        <p:txBody>
          <a:bodyPr wrap="none" rtlCol="0" anchor="t"/>
          <a:lstStyle/>
          <a:p>
            <a:pPr marL="0" indent="0" algn="ctr">
              <a:lnSpc>
                <a:spcPts val="1960"/>
              </a:lnSpc>
              <a:buNone/>
            </a:pPr>
            <a:r>
              <a:rPr lang="en-US" sz="1960" dirty="0">
                <a:solidFill>
                  <a:srgbClr val="D9E1FF"/>
                </a:solidFill>
                <a:latin typeface="Kanit" pitchFamily="34" charset="0"/>
                <a:ea typeface="Kanit" pitchFamily="34" charset="-122"/>
                <a:cs typeface="Kanit" pitchFamily="34" charset="-120"/>
              </a:rPr>
              <a:t>3</a:t>
            </a:r>
            <a:endParaRPr lang="en-US" sz="1960" dirty="0"/>
          </a:p>
        </p:txBody>
      </p:sp>
      <p:sp>
        <p:nvSpPr>
          <p:cNvPr id="17" name="Text 14"/>
          <p:cNvSpPr/>
          <p:nvPr/>
        </p:nvSpPr>
        <p:spPr>
          <a:xfrm>
            <a:off x="6676668" y="6108025"/>
            <a:ext cx="2074664" cy="259318"/>
          </a:xfrm>
          <a:prstGeom prst="rect">
            <a:avLst/>
          </a:prstGeom>
          <a:noFill/>
          <a:ln/>
        </p:spPr>
        <p:txBody>
          <a:bodyPr wrap="none" rtlCol="0" anchor="t"/>
          <a:lstStyle/>
          <a:p>
            <a:pPr marL="0" indent="0">
              <a:lnSpc>
                <a:spcPts val="2042"/>
              </a:lnSpc>
              <a:buNone/>
            </a:pPr>
            <a:r>
              <a:rPr lang="en-US" sz="1634" dirty="0">
                <a:solidFill>
                  <a:srgbClr val="D9E1FF"/>
                </a:solidFill>
                <a:latin typeface="Kanit" pitchFamily="34" charset="0"/>
                <a:ea typeface="Kanit" pitchFamily="34" charset="-122"/>
                <a:cs typeface="Kanit" pitchFamily="34" charset="-120"/>
              </a:rPr>
              <a:t>Program Evaluation</a:t>
            </a:r>
            <a:endParaRPr lang="en-US" sz="1634" dirty="0"/>
          </a:p>
        </p:txBody>
      </p:sp>
      <p:sp>
        <p:nvSpPr>
          <p:cNvPr id="18" name="Text 15"/>
          <p:cNvSpPr/>
          <p:nvPr/>
        </p:nvSpPr>
        <p:spPr>
          <a:xfrm>
            <a:off x="6676668" y="6473071"/>
            <a:ext cx="7336512" cy="564118"/>
          </a:xfrm>
          <a:prstGeom prst="rect">
            <a:avLst/>
          </a:prstGeom>
          <a:noFill/>
          <a:ln/>
        </p:spPr>
        <p:txBody>
          <a:bodyPr wrap="square" rtlCol="0" anchor="t"/>
          <a:lstStyle/>
          <a:p>
            <a:pPr marL="0" indent="0">
              <a:lnSpc>
                <a:spcPts val="2222"/>
              </a:lnSpc>
              <a:buNone/>
            </a:pPr>
            <a:r>
              <a:rPr lang="en-US" sz="1389" dirty="0">
                <a:solidFill>
                  <a:srgbClr val="D9E1FF"/>
                </a:solidFill>
                <a:latin typeface="Martel Sans" pitchFamily="34" charset="0"/>
                <a:ea typeface="Martel Sans" pitchFamily="34" charset="-122"/>
                <a:cs typeface="Martel Sans" pitchFamily="34" charset="-120"/>
              </a:rPr>
              <a:t>Evaluating the effectiveness of different antenatal care programs can help optimize care delivery and improve maternal health outcomes.</a:t>
            </a:r>
            <a:endParaRPr lang="en-US" sz="1389"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1036</Words>
  <Application>Microsoft Office PowerPoint</Application>
  <PresentationFormat>Custom</PresentationFormat>
  <Paragraphs>154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Wilsons Navid Wado</cp:lastModifiedBy>
  <cp:revision>2</cp:revision>
  <dcterms:created xsi:type="dcterms:W3CDTF">2024-08-11T16:05:37Z</dcterms:created>
  <dcterms:modified xsi:type="dcterms:W3CDTF">2024-08-11T16:21:33Z</dcterms:modified>
</cp:coreProperties>
</file>